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63" r:id="rId4"/>
    <p:sldId id="258" r:id="rId5"/>
    <p:sldId id="259" r:id="rId6"/>
    <p:sldId id="260"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68FAD5-A5F1-4CC1-9ED0-B8368DAE20F1}" v="16" dt="2024-07-12T15:01:47.5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93" autoAdjust="0"/>
    <p:restoredTop sz="94719"/>
  </p:normalViewPr>
  <p:slideViewPr>
    <p:cSldViewPr snapToGrid="0">
      <p:cViewPr varScale="1">
        <p:scale>
          <a:sx n="65" d="100"/>
          <a:sy n="65" d="100"/>
        </p:scale>
        <p:origin x="103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2A5241-32D9-4D16-9AC4-531790D26592}" type="datetimeFigureOut">
              <a:rPr lang="en-GB" smtClean="0"/>
              <a:t>04/12/2024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D76AF1-E1EB-464F-B8B5-EAE13CCD44E2}" type="slidenum">
              <a:rPr lang="en-GB" smtClean="0"/>
              <a:t>‹#›</a:t>
            </a:fld>
            <a:endParaRPr lang="en-GB"/>
          </a:p>
        </p:txBody>
      </p:sp>
    </p:spTree>
    <p:extLst>
      <p:ext uri="{BB962C8B-B14F-4D97-AF65-F5344CB8AC3E}">
        <p14:creationId xmlns:p14="http://schemas.microsoft.com/office/powerpoint/2010/main" val="906840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4ACD1-8CB4-D612-F3C3-E75A70BE17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F5CF0DB-6B33-7C97-7028-5572612A00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95C232E-2FB9-94CD-0281-D93581853969}"/>
              </a:ext>
            </a:extLst>
          </p:cNvPr>
          <p:cNvSpPr>
            <a:spLocks noGrp="1"/>
          </p:cNvSpPr>
          <p:nvPr>
            <p:ph type="dt" sz="half" idx="10"/>
          </p:nvPr>
        </p:nvSpPr>
        <p:spPr/>
        <p:txBody>
          <a:bodyPr/>
          <a:lstStyle/>
          <a:p>
            <a:fld id="{C4774116-C6FA-4B3D-83A1-4762C713BE62}" type="datetime1">
              <a:rPr lang="en-GB" smtClean="0"/>
              <a:t>04/12/2024</a:t>
            </a:fld>
            <a:endParaRPr lang="en-GB"/>
          </a:p>
        </p:txBody>
      </p:sp>
      <p:sp>
        <p:nvSpPr>
          <p:cNvPr id="5" name="Footer Placeholder 4">
            <a:extLst>
              <a:ext uri="{FF2B5EF4-FFF2-40B4-BE49-F238E27FC236}">
                <a16:creationId xmlns:a16="http://schemas.microsoft.com/office/drawing/2014/main" id="{400D5539-F3C5-5959-0BCE-A97F790DC103}"/>
              </a:ext>
            </a:extLst>
          </p:cNvPr>
          <p:cNvSpPr>
            <a:spLocks noGrp="1"/>
          </p:cNvSpPr>
          <p:nvPr>
            <p:ph type="ftr" sz="quarter" idx="11"/>
          </p:nvPr>
        </p:nvSpPr>
        <p:spPr/>
        <p:txBody>
          <a:bodyPr/>
          <a:lstStyle/>
          <a:p>
            <a:r>
              <a:rPr lang="en-GB"/>
              <a:t>Organised and Coordinated by Woodcote (Epsom) Residents Society (WERS)</a:t>
            </a:r>
          </a:p>
        </p:txBody>
      </p:sp>
      <p:sp>
        <p:nvSpPr>
          <p:cNvPr id="6" name="Slide Number Placeholder 5">
            <a:extLst>
              <a:ext uri="{FF2B5EF4-FFF2-40B4-BE49-F238E27FC236}">
                <a16:creationId xmlns:a16="http://schemas.microsoft.com/office/drawing/2014/main" id="{20FBD54E-FE84-778B-91A5-5F7A0A72B86C}"/>
              </a:ext>
            </a:extLst>
          </p:cNvPr>
          <p:cNvSpPr>
            <a:spLocks noGrp="1"/>
          </p:cNvSpPr>
          <p:nvPr>
            <p:ph type="sldNum" sz="quarter" idx="12"/>
          </p:nvPr>
        </p:nvSpPr>
        <p:spPr/>
        <p:txBody>
          <a:bodyPr/>
          <a:lstStyle/>
          <a:p>
            <a:fld id="{49106A23-DD74-42CB-ACFC-338A4F39846D}" type="slidenum">
              <a:rPr lang="en-GB" smtClean="0"/>
              <a:t>‹#›</a:t>
            </a:fld>
            <a:endParaRPr lang="en-GB"/>
          </a:p>
        </p:txBody>
      </p:sp>
    </p:spTree>
    <p:extLst>
      <p:ext uri="{BB962C8B-B14F-4D97-AF65-F5344CB8AC3E}">
        <p14:creationId xmlns:p14="http://schemas.microsoft.com/office/powerpoint/2010/main" val="2107063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D2530-BF60-1C4F-6526-115376CBC6A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49D2C44-DC38-A9F0-C857-E0C229897F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79D204-075C-B5DB-4A9C-EED5ED0B23DF}"/>
              </a:ext>
            </a:extLst>
          </p:cNvPr>
          <p:cNvSpPr>
            <a:spLocks noGrp="1"/>
          </p:cNvSpPr>
          <p:nvPr>
            <p:ph type="dt" sz="half" idx="10"/>
          </p:nvPr>
        </p:nvSpPr>
        <p:spPr/>
        <p:txBody>
          <a:bodyPr/>
          <a:lstStyle/>
          <a:p>
            <a:fld id="{8F29BF29-D0B5-40F9-816E-87DC3B9CAD62}" type="datetime1">
              <a:rPr lang="en-GB" smtClean="0"/>
              <a:t>04/12/2024</a:t>
            </a:fld>
            <a:endParaRPr lang="en-GB"/>
          </a:p>
        </p:txBody>
      </p:sp>
      <p:sp>
        <p:nvSpPr>
          <p:cNvPr id="5" name="Footer Placeholder 4">
            <a:extLst>
              <a:ext uri="{FF2B5EF4-FFF2-40B4-BE49-F238E27FC236}">
                <a16:creationId xmlns:a16="http://schemas.microsoft.com/office/drawing/2014/main" id="{3B196CE3-8299-1D9D-957A-F57ABBB98E19}"/>
              </a:ext>
            </a:extLst>
          </p:cNvPr>
          <p:cNvSpPr>
            <a:spLocks noGrp="1"/>
          </p:cNvSpPr>
          <p:nvPr>
            <p:ph type="ftr" sz="quarter" idx="11"/>
          </p:nvPr>
        </p:nvSpPr>
        <p:spPr/>
        <p:txBody>
          <a:bodyPr/>
          <a:lstStyle/>
          <a:p>
            <a:r>
              <a:rPr lang="en-GB"/>
              <a:t>Organised and Coordinated by Woodcote (Epsom) Residents Society (WERS)</a:t>
            </a:r>
          </a:p>
        </p:txBody>
      </p:sp>
      <p:sp>
        <p:nvSpPr>
          <p:cNvPr id="6" name="Slide Number Placeholder 5">
            <a:extLst>
              <a:ext uri="{FF2B5EF4-FFF2-40B4-BE49-F238E27FC236}">
                <a16:creationId xmlns:a16="http://schemas.microsoft.com/office/drawing/2014/main" id="{A0581F83-4564-E24A-6EF5-1D3829B6BC04}"/>
              </a:ext>
            </a:extLst>
          </p:cNvPr>
          <p:cNvSpPr>
            <a:spLocks noGrp="1"/>
          </p:cNvSpPr>
          <p:nvPr>
            <p:ph type="sldNum" sz="quarter" idx="12"/>
          </p:nvPr>
        </p:nvSpPr>
        <p:spPr/>
        <p:txBody>
          <a:bodyPr/>
          <a:lstStyle/>
          <a:p>
            <a:fld id="{49106A23-DD74-42CB-ACFC-338A4F39846D}" type="slidenum">
              <a:rPr lang="en-GB" smtClean="0"/>
              <a:t>‹#›</a:t>
            </a:fld>
            <a:endParaRPr lang="en-GB"/>
          </a:p>
        </p:txBody>
      </p:sp>
    </p:spTree>
    <p:extLst>
      <p:ext uri="{BB962C8B-B14F-4D97-AF65-F5344CB8AC3E}">
        <p14:creationId xmlns:p14="http://schemas.microsoft.com/office/powerpoint/2010/main" val="1437195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E27BE2-F624-3B99-2270-F6FEA293776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F95D51A-C178-4860-9E09-09B057F7565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30D03D4-3402-F0DF-9EF3-D85DCD8E0BB3}"/>
              </a:ext>
            </a:extLst>
          </p:cNvPr>
          <p:cNvSpPr>
            <a:spLocks noGrp="1"/>
          </p:cNvSpPr>
          <p:nvPr>
            <p:ph type="dt" sz="half" idx="10"/>
          </p:nvPr>
        </p:nvSpPr>
        <p:spPr/>
        <p:txBody>
          <a:bodyPr/>
          <a:lstStyle/>
          <a:p>
            <a:fld id="{13EF12CC-9AF1-43B5-A8BE-A3E2A50DC910}" type="datetime1">
              <a:rPr lang="en-GB" smtClean="0"/>
              <a:t>04/12/2024</a:t>
            </a:fld>
            <a:endParaRPr lang="en-GB"/>
          </a:p>
        </p:txBody>
      </p:sp>
      <p:sp>
        <p:nvSpPr>
          <p:cNvPr id="5" name="Footer Placeholder 4">
            <a:extLst>
              <a:ext uri="{FF2B5EF4-FFF2-40B4-BE49-F238E27FC236}">
                <a16:creationId xmlns:a16="http://schemas.microsoft.com/office/drawing/2014/main" id="{535F6DE2-0536-84FD-2317-2D736C1B173E}"/>
              </a:ext>
            </a:extLst>
          </p:cNvPr>
          <p:cNvSpPr>
            <a:spLocks noGrp="1"/>
          </p:cNvSpPr>
          <p:nvPr>
            <p:ph type="ftr" sz="quarter" idx="11"/>
          </p:nvPr>
        </p:nvSpPr>
        <p:spPr/>
        <p:txBody>
          <a:bodyPr/>
          <a:lstStyle/>
          <a:p>
            <a:r>
              <a:rPr lang="en-GB"/>
              <a:t>Organised and Coordinated by Woodcote (Epsom) Residents Society (WERS)</a:t>
            </a:r>
          </a:p>
        </p:txBody>
      </p:sp>
      <p:sp>
        <p:nvSpPr>
          <p:cNvPr id="6" name="Slide Number Placeholder 5">
            <a:extLst>
              <a:ext uri="{FF2B5EF4-FFF2-40B4-BE49-F238E27FC236}">
                <a16:creationId xmlns:a16="http://schemas.microsoft.com/office/drawing/2014/main" id="{C43D1C38-CCF1-E441-50BF-74428681779C}"/>
              </a:ext>
            </a:extLst>
          </p:cNvPr>
          <p:cNvSpPr>
            <a:spLocks noGrp="1"/>
          </p:cNvSpPr>
          <p:nvPr>
            <p:ph type="sldNum" sz="quarter" idx="12"/>
          </p:nvPr>
        </p:nvSpPr>
        <p:spPr/>
        <p:txBody>
          <a:bodyPr/>
          <a:lstStyle/>
          <a:p>
            <a:fld id="{49106A23-DD74-42CB-ACFC-338A4F39846D}" type="slidenum">
              <a:rPr lang="en-GB" smtClean="0"/>
              <a:t>‹#›</a:t>
            </a:fld>
            <a:endParaRPr lang="en-GB"/>
          </a:p>
        </p:txBody>
      </p:sp>
    </p:spTree>
    <p:extLst>
      <p:ext uri="{BB962C8B-B14F-4D97-AF65-F5344CB8AC3E}">
        <p14:creationId xmlns:p14="http://schemas.microsoft.com/office/powerpoint/2010/main" val="2140622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057E0-5AE3-F883-14DC-1ACD72E565D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B2376E8-0CC7-65AA-BC62-CA135B9941E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3BE749-A053-0A15-7372-948E6DF4E5EF}"/>
              </a:ext>
            </a:extLst>
          </p:cNvPr>
          <p:cNvSpPr>
            <a:spLocks noGrp="1"/>
          </p:cNvSpPr>
          <p:nvPr>
            <p:ph type="dt" sz="half" idx="10"/>
          </p:nvPr>
        </p:nvSpPr>
        <p:spPr/>
        <p:txBody>
          <a:bodyPr/>
          <a:lstStyle/>
          <a:p>
            <a:fld id="{6AC04F65-3FEC-4BAF-9F25-2ACC16A21F97}" type="datetime1">
              <a:rPr lang="en-GB" smtClean="0"/>
              <a:t>04/12/2024</a:t>
            </a:fld>
            <a:endParaRPr lang="en-GB"/>
          </a:p>
        </p:txBody>
      </p:sp>
      <p:sp>
        <p:nvSpPr>
          <p:cNvPr id="5" name="Footer Placeholder 4">
            <a:extLst>
              <a:ext uri="{FF2B5EF4-FFF2-40B4-BE49-F238E27FC236}">
                <a16:creationId xmlns:a16="http://schemas.microsoft.com/office/drawing/2014/main" id="{6C0EC7F2-5DA5-395C-2BB8-83AFAA999873}"/>
              </a:ext>
            </a:extLst>
          </p:cNvPr>
          <p:cNvSpPr>
            <a:spLocks noGrp="1"/>
          </p:cNvSpPr>
          <p:nvPr>
            <p:ph type="ftr" sz="quarter" idx="11"/>
          </p:nvPr>
        </p:nvSpPr>
        <p:spPr/>
        <p:txBody>
          <a:bodyPr/>
          <a:lstStyle/>
          <a:p>
            <a:r>
              <a:rPr lang="en-GB"/>
              <a:t>Organised and Coordinated by Woodcote (Epsom) Residents Society (WERS)</a:t>
            </a:r>
          </a:p>
        </p:txBody>
      </p:sp>
      <p:sp>
        <p:nvSpPr>
          <p:cNvPr id="6" name="Slide Number Placeholder 5">
            <a:extLst>
              <a:ext uri="{FF2B5EF4-FFF2-40B4-BE49-F238E27FC236}">
                <a16:creationId xmlns:a16="http://schemas.microsoft.com/office/drawing/2014/main" id="{101A9A63-4827-1FFC-7F6A-42310361A6B7}"/>
              </a:ext>
            </a:extLst>
          </p:cNvPr>
          <p:cNvSpPr>
            <a:spLocks noGrp="1"/>
          </p:cNvSpPr>
          <p:nvPr>
            <p:ph type="sldNum" sz="quarter" idx="12"/>
          </p:nvPr>
        </p:nvSpPr>
        <p:spPr/>
        <p:txBody>
          <a:bodyPr/>
          <a:lstStyle/>
          <a:p>
            <a:fld id="{49106A23-DD74-42CB-ACFC-338A4F39846D}" type="slidenum">
              <a:rPr lang="en-GB" smtClean="0"/>
              <a:t>‹#›</a:t>
            </a:fld>
            <a:endParaRPr lang="en-GB"/>
          </a:p>
        </p:txBody>
      </p:sp>
    </p:spTree>
    <p:extLst>
      <p:ext uri="{BB962C8B-B14F-4D97-AF65-F5344CB8AC3E}">
        <p14:creationId xmlns:p14="http://schemas.microsoft.com/office/powerpoint/2010/main" val="1972394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65A3F-0B4E-4817-5572-C4C864F191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BEEBA6C-034B-219D-45C7-F84AC839E28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A7EB531-85EF-D692-15CF-B3F580E1AE72}"/>
              </a:ext>
            </a:extLst>
          </p:cNvPr>
          <p:cNvSpPr>
            <a:spLocks noGrp="1"/>
          </p:cNvSpPr>
          <p:nvPr>
            <p:ph type="dt" sz="half" idx="10"/>
          </p:nvPr>
        </p:nvSpPr>
        <p:spPr/>
        <p:txBody>
          <a:bodyPr/>
          <a:lstStyle/>
          <a:p>
            <a:fld id="{9DAA1FB2-4F15-4456-9524-5BFEFAF84E30}" type="datetime1">
              <a:rPr lang="en-GB" smtClean="0"/>
              <a:t>04/12/2024</a:t>
            </a:fld>
            <a:endParaRPr lang="en-GB"/>
          </a:p>
        </p:txBody>
      </p:sp>
      <p:sp>
        <p:nvSpPr>
          <p:cNvPr id="5" name="Footer Placeholder 4">
            <a:extLst>
              <a:ext uri="{FF2B5EF4-FFF2-40B4-BE49-F238E27FC236}">
                <a16:creationId xmlns:a16="http://schemas.microsoft.com/office/drawing/2014/main" id="{4D9D970B-315F-62B4-23A5-A64AE215745E}"/>
              </a:ext>
            </a:extLst>
          </p:cNvPr>
          <p:cNvSpPr>
            <a:spLocks noGrp="1"/>
          </p:cNvSpPr>
          <p:nvPr>
            <p:ph type="ftr" sz="quarter" idx="11"/>
          </p:nvPr>
        </p:nvSpPr>
        <p:spPr/>
        <p:txBody>
          <a:bodyPr/>
          <a:lstStyle/>
          <a:p>
            <a:r>
              <a:rPr lang="en-GB"/>
              <a:t>Organised and Coordinated by Woodcote (Epsom) Residents Society (WERS)</a:t>
            </a:r>
          </a:p>
        </p:txBody>
      </p:sp>
      <p:sp>
        <p:nvSpPr>
          <p:cNvPr id="6" name="Slide Number Placeholder 5">
            <a:extLst>
              <a:ext uri="{FF2B5EF4-FFF2-40B4-BE49-F238E27FC236}">
                <a16:creationId xmlns:a16="http://schemas.microsoft.com/office/drawing/2014/main" id="{463EC254-F743-1AB4-6447-9DC1E22C8E64}"/>
              </a:ext>
            </a:extLst>
          </p:cNvPr>
          <p:cNvSpPr>
            <a:spLocks noGrp="1"/>
          </p:cNvSpPr>
          <p:nvPr>
            <p:ph type="sldNum" sz="quarter" idx="12"/>
          </p:nvPr>
        </p:nvSpPr>
        <p:spPr/>
        <p:txBody>
          <a:bodyPr/>
          <a:lstStyle/>
          <a:p>
            <a:fld id="{49106A23-DD74-42CB-ACFC-338A4F39846D}" type="slidenum">
              <a:rPr lang="en-GB" smtClean="0"/>
              <a:t>‹#›</a:t>
            </a:fld>
            <a:endParaRPr lang="en-GB"/>
          </a:p>
        </p:txBody>
      </p:sp>
    </p:spTree>
    <p:extLst>
      <p:ext uri="{BB962C8B-B14F-4D97-AF65-F5344CB8AC3E}">
        <p14:creationId xmlns:p14="http://schemas.microsoft.com/office/powerpoint/2010/main" val="1192734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3F46E-1D7E-E670-FCC1-C127B761ECE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C09AD38-2ECA-DE47-C56C-5E20164C8E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BC4872A-3AE0-6584-4BB5-8E17D6C1F7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5B07A58-0CD7-9A20-F6A0-169B7CC64EE1}"/>
              </a:ext>
            </a:extLst>
          </p:cNvPr>
          <p:cNvSpPr>
            <a:spLocks noGrp="1"/>
          </p:cNvSpPr>
          <p:nvPr>
            <p:ph type="dt" sz="half" idx="10"/>
          </p:nvPr>
        </p:nvSpPr>
        <p:spPr/>
        <p:txBody>
          <a:bodyPr/>
          <a:lstStyle/>
          <a:p>
            <a:fld id="{FAC92F43-744C-4E23-92F9-6B73AD9DB85C}" type="datetime1">
              <a:rPr lang="en-GB" smtClean="0"/>
              <a:t>04/12/2024</a:t>
            </a:fld>
            <a:endParaRPr lang="en-GB"/>
          </a:p>
        </p:txBody>
      </p:sp>
      <p:sp>
        <p:nvSpPr>
          <p:cNvPr id="6" name="Footer Placeholder 5">
            <a:extLst>
              <a:ext uri="{FF2B5EF4-FFF2-40B4-BE49-F238E27FC236}">
                <a16:creationId xmlns:a16="http://schemas.microsoft.com/office/drawing/2014/main" id="{8150D10A-2015-2C12-51AD-C35F95D746D5}"/>
              </a:ext>
            </a:extLst>
          </p:cNvPr>
          <p:cNvSpPr>
            <a:spLocks noGrp="1"/>
          </p:cNvSpPr>
          <p:nvPr>
            <p:ph type="ftr" sz="quarter" idx="11"/>
          </p:nvPr>
        </p:nvSpPr>
        <p:spPr/>
        <p:txBody>
          <a:bodyPr/>
          <a:lstStyle/>
          <a:p>
            <a:r>
              <a:rPr lang="en-GB"/>
              <a:t>Organised and Coordinated by Woodcote (Epsom) Residents Society (WERS)</a:t>
            </a:r>
          </a:p>
        </p:txBody>
      </p:sp>
      <p:sp>
        <p:nvSpPr>
          <p:cNvPr id="7" name="Slide Number Placeholder 6">
            <a:extLst>
              <a:ext uri="{FF2B5EF4-FFF2-40B4-BE49-F238E27FC236}">
                <a16:creationId xmlns:a16="http://schemas.microsoft.com/office/drawing/2014/main" id="{7B8304E1-4BD2-1891-8C85-A5AD2A32CEC8}"/>
              </a:ext>
            </a:extLst>
          </p:cNvPr>
          <p:cNvSpPr>
            <a:spLocks noGrp="1"/>
          </p:cNvSpPr>
          <p:nvPr>
            <p:ph type="sldNum" sz="quarter" idx="12"/>
          </p:nvPr>
        </p:nvSpPr>
        <p:spPr/>
        <p:txBody>
          <a:bodyPr/>
          <a:lstStyle/>
          <a:p>
            <a:fld id="{49106A23-DD74-42CB-ACFC-338A4F39846D}" type="slidenum">
              <a:rPr lang="en-GB" smtClean="0"/>
              <a:t>‹#›</a:t>
            </a:fld>
            <a:endParaRPr lang="en-GB"/>
          </a:p>
        </p:txBody>
      </p:sp>
    </p:spTree>
    <p:extLst>
      <p:ext uri="{BB962C8B-B14F-4D97-AF65-F5344CB8AC3E}">
        <p14:creationId xmlns:p14="http://schemas.microsoft.com/office/powerpoint/2010/main" val="1845060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5A645-C345-6384-ED54-5B91B44BEE4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04A96BB-5840-8AB8-DA43-A51873B757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8EC9A8-0B03-7993-EE07-ABF75A2CE01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0505291-17E7-F107-62FD-04A47E2032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0F9D48-0C02-9833-818E-BBFB86F6F65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5484536-17A0-A1B0-14C1-727797EB4052}"/>
              </a:ext>
            </a:extLst>
          </p:cNvPr>
          <p:cNvSpPr>
            <a:spLocks noGrp="1"/>
          </p:cNvSpPr>
          <p:nvPr>
            <p:ph type="dt" sz="half" idx="10"/>
          </p:nvPr>
        </p:nvSpPr>
        <p:spPr/>
        <p:txBody>
          <a:bodyPr/>
          <a:lstStyle/>
          <a:p>
            <a:fld id="{4E5455D8-B556-4E12-BF88-362FB08C1516}" type="datetime1">
              <a:rPr lang="en-GB" smtClean="0"/>
              <a:t>04/12/2024</a:t>
            </a:fld>
            <a:endParaRPr lang="en-GB"/>
          </a:p>
        </p:txBody>
      </p:sp>
      <p:sp>
        <p:nvSpPr>
          <p:cNvPr id="8" name="Footer Placeholder 7">
            <a:extLst>
              <a:ext uri="{FF2B5EF4-FFF2-40B4-BE49-F238E27FC236}">
                <a16:creationId xmlns:a16="http://schemas.microsoft.com/office/drawing/2014/main" id="{BF793435-A79D-42CB-BCBE-FE60E6F19AFB}"/>
              </a:ext>
            </a:extLst>
          </p:cNvPr>
          <p:cNvSpPr>
            <a:spLocks noGrp="1"/>
          </p:cNvSpPr>
          <p:nvPr>
            <p:ph type="ftr" sz="quarter" idx="11"/>
          </p:nvPr>
        </p:nvSpPr>
        <p:spPr/>
        <p:txBody>
          <a:bodyPr/>
          <a:lstStyle/>
          <a:p>
            <a:r>
              <a:rPr lang="en-GB"/>
              <a:t>Organised and Coordinated by Woodcote (Epsom) Residents Society (WERS)</a:t>
            </a:r>
          </a:p>
        </p:txBody>
      </p:sp>
      <p:sp>
        <p:nvSpPr>
          <p:cNvPr id="9" name="Slide Number Placeholder 8">
            <a:extLst>
              <a:ext uri="{FF2B5EF4-FFF2-40B4-BE49-F238E27FC236}">
                <a16:creationId xmlns:a16="http://schemas.microsoft.com/office/drawing/2014/main" id="{6DC4B642-992A-E6DE-48A0-72F3BD7DC78B}"/>
              </a:ext>
            </a:extLst>
          </p:cNvPr>
          <p:cNvSpPr>
            <a:spLocks noGrp="1"/>
          </p:cNvSpPr>
          <p:nvPr>
            <p:ph type="sldNum" sz="quarter" idx="12"/>
          </p:nvPr>
        </p:nvSpPr>
        <p:spPr/>
        <p:txBody>
          <a:bodyPr/>
          <a:lstStyle/>
          <a:p>
            <a:fld id="{49106A23-DD74-42CB-ACFC-338A4F39846D}" type="slidenum">
              <a:rPr lang="en-GB" smtClean="0"/>
              <a:t>‹#›</a:t>
            </a:fld>
            <a:endParaRPr lang="en-GB"/>
          </a:p>
        </p:txBody>
      </p:sp>
    </p:spTree>
    <p:extLst>
      <p:ext uri="{BB962C8B-B14F-4D97-AF65-F5344CB8AC3E}">
        <p14:creationId xmlns:p14="http://schemas.microsoft.com/office/powerpoint/2010/main" val="2979507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78D7C-8815-21E1-9B14-20B4C37AF30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2959560-D17F-F7D2-E2B2-D3F62C80A229}"/>
              </a:ext>
            </a:extLst>
          </p:cNvPr>
          <p:cNvSpPr>
            <a:spLocks noGrp="1"/>
          </p:cNvSpPr>
          <p:nvPr>
            <p:ph type="dt" sz="half" idx="10"/>
          </p:nvPr>
        </p:nvSpPr>
        <p:spPr/>
        <p:txBody>
          <a:bodyPr/>
          <a:lstStyle/>
          <a:p>
            <a:fld id="{66765574-B7C7-4969-8D2A-C1EA3F387A5B}" type="datetime1">
              <a:rPr lang="en-GB" smtClean="0"/>
              <a:t>04/12/2024</a:t>
            </a:fld>
            <a:endParaRPr lang="en-GB"/>
          </a:p>
        </p:txBody>
      </p:sp>
      <p:sp>
        <p:nvSpPr>
          <p:cNvPr id="4" name="Footer Placeholder 3">
            <a:extLst>
              <a:ext uri="{FF2B5EF4-FFF2-40B4-BE49-F238E27FC236}">
                <a16:creationId xmlns:a16="http://schemas.microsoft.com/office/drawing/2014/main" id="{A5321401-F359-368B-3C95-6DA6DFDB82F8}"/>
              </a:ext>
            </a:extLst>
          </p:cNvPr>
          <p:cNvSpPr>
            <a:spLocks noGrp="1"/>
          </p:cNvSpPr>
          <p:nvPr>
            <p:ph type="ftr" sz="quarter" idx="11"/>
          </p:nvPr>
        </p:nvSpPr>
        <p:spPr/>
        <p:txBody>
          <a:bodyPr/>
          <a:lstStyle/>
          <a:p>
            <a:r>
              <a:rPr lang="en-GB"/>
              <a:t>Organised and Coordinated by Woodcote (Epsom) Residents Society (WERS)</a:t>
            </a:r>
          </a:p>
        </p:txBody>
      </p:sp>
      <p:sp>
        <p:nvSpPr>
          <p:cNvPr id="5" name="Slide Number Placeholder 4">
            <a:extLst>
              <a:ext uri="{FF2B5EF4-FFF2-40B4-BE49-F238E27FC236}">
                <a16:creationId xmlns:a16="http://schemas.microsoft.com/office/drawing/2014/main" id="{59CEE16F-82CC-3372-176D-B3ECF21A6EB9}"/>
              </a:ext>
            </a:extLst>
          </p:cNvPr>
          <p:cNvSpPr>
            <a:spLocks noGrp="1"/>
          </p:cNvSpPr>
          <p:nvPr>
            <p:ph type="sldNum" sz="quarter" idx="12"/>
          </p:nvPr>
        </p:nvSpPr>
        <p:spPr/>
        <p:txBody>
          <a:bodyPr/>
          <a:lstStyle/>
          <a:p>
            <a:fld id="{49106A23-DD74-42CB-ACFC-338A4F39846D}" type="slidenum">
              <a:rPr lang="en-GB" smtClean="0"/>
              <a:t>‹#›</a:t>
            </a:fld>
            <a:endParaRPr lang="en-GB"/>
          </a:p>
        </p:txBody>
      </p:sp>
    </p:spTree>
    <p:extLst>
      <p:ext uri="{BB962C8B-B14F-4D97-AF65-F5344CB8AC3E}">
        <p14:creationId xmlns:p14="http://schemas.microsoft.com/office/powerpoint/2010/main" val="527500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48E602-D59A-28BF-1696-FC28C1E687B2}"/>
              </a:ext>
            </a:extLst>
          </p:cNvPr>
          <p:cNvSpPr>
            <a:spLocks noGrp="1"/>
          </p:cNvSpPr>
          <p:nvPr>
            <p:ph type="dt" sz="half" idx="10"/>
          </p:nvPr>
        </p:nvSpPr>
        <p:spPr/>
        <p:txBody>
          <a:bodyPr/>
          <a:lstStyle/>
          <a:p>
            <a:fld id="{3B7E4389-D6F9-40E7-9C58-D75B1F2F6CFE}" type="datetime1">
              <a:rPr lang="en-GB" smtClean="0"/>
              <a:t>04/12/2024</a:t>
            </a:fld>
            <a:endParaRPr lang="en-GB"/>
          </a:p>
        </p:txBody>
      </p:sp>
      <p:sp>
        <p:nvSpPr>
          <p:cNvPr id="3" name="Footer Placeholder 2">
            <a:extLst>
              <a:ext uri="{FF2B5EF4-FFF2-40B4-BE49-F238E27FC236}">
                <a16:creationId xmlns:a16="http://schemas.microsoft.com/office/drawing/2014/main" id="{0329E589-5F19-C0F3-BB46-C12F2FF9471C}"/>
              </a:ext>
            </a:extLst>
          </p:cNvPr>
          <p:cNvSpPr>
            <a:spLocks noGrp="1"/>
          </p:cNvSpPr>
          <p:nvPr>
            <p:ph type="ftr" sz="quarter" idx="11"/>
          </p:nvPr>
        </p:nvSpPr>
        <p:spPr/>
        <p:txBody>
          <a:bodyPr/>
          <a:lstStyle/>
          <a:p>
            <a:r>
              <a:rPr lang="en-GB"/>
              <a:t>Organised and Coordinated by Woodcote (Epsom) Residents Society (WERS)</a:t>
            </a:r>
          </a:p>
        </p:txBody>
      </p:sp>
      <p:sp>
        <p:nvSpPr>
          <p:cNvPr id="4" name="Slide Number Placeholder 3">
            <a:extLst>
              <a:ext uri="{FF2B5EF4-FFF2-40B4-BE49-F238E27FC236}">
                <a16:creationId xmlns:a16="http://schemas.microsoft.com/office/drawing/2014/main" id="{C913C76C-9284-C787-3CED-ECBC282A02E9}"/>
              </a:ext>
            </a:extLst>
          </p:cNvPr>
          <p:cNvSpPr>
            <a:spLocks noGrp="1"/>
          </p:cNvSpPr>
          <p:nvPr>
            <p:ph type="sldNum" sz="quarter" idx="12"/>
          </p:nvPr>
        </p:nvSpPr>
        <p:spPr/>
        <p:txBody>
          <a:bodyPr/>
          <a:lstStyle/>
          <a:p>
            <a:fld id="{49106A23-DD74-42CB-ACFC-338A4F39846D}" type="slidenum">
              <a:rPr lang="en-GB" smtClean="0"/>
              <a:t>‹#›</a:t>
            </a:fld>
            <a:endParaRPr lang="en-GB"/>
          </a:p>
        </p:txBody>
      </p:sp>
    </p:spTree>
    <p:extLst>
      <p:ext uri="{BB962C8B-B14F-4D97-AF65-F5344CB8AC3E}">
        <p14:creationId xmlns:p14="http://schemas.microsoft.com/office/powerpoint/2010/main" val="2453289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083DE-E32F-9E0A-3A2E-1CC62F380A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4836D8D-F7FA-B789-90D3-4B6DDFDDEE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5653A35-3FF0-1E22-E793-7B04676DF8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681DB6-B49E-1798-2A09-67BD7E3E4BBE}"/>
              </a:ext>
            </a:extLst>
          </p:cNvPr>
          <p:cNvSpPr>
            <a:spLocks noGrp="1"/>
          </p:cNvSpPr>
          <p:nvPr>
            <p:ph type="dt" sz="half" idx="10"/>
          </p:nvPr>
        </p:nvSpPr>
        <p:spPr/>
        <p:txBody>
          <a:bodyPr/>
          <a:lstStyle/>
          <a:p>
            <a:fld id="{44CD789E-1603-405C-8AF2-BD7B6EEB30AF}" type="datetime1">
              <a:rPr lang="en-GB" smtClean="0"/>
              <a:t>04/12/2024</a:t>
            </a:fld>
            <a:endParaRPr lang="en-GB"/>
          </a:p>
        </p:txBody>
      </p:sp>
      <p:sp>
        <p:nvSpPr>
          <p:cNvPr id="6" name="Footer Placeholder 5">
            <a:extLst>
              <a:ext uri="{FF2B5EF4-FFF2-40B4-BE49-F238E27FC236}">
                <a16:creationId xmlns:a16="http://schemas.microsoft.com/office/drawing/2014/main" id="{77B052D0-43FA-05E1-4082-144CBF5171AE}"/>
              </a:ext>
            </a:extLst>
          </p:cNvPr>
          <p:cNvSpPr>
            <a:spLocks noGrp="1"/>
          </p:cNvSpPr>
          <p:nvPr>
            <p:ph type="ftr" sz="quarter" idx="11"/>
          </p:nvPr>
        </p:nvSpPr>
        <p:spPr/>
        <p:txBody>
          <a:bodyPr/>
          <a:lstStyle/>
          <a:p>
            <a:r>
              <a:rPr lang="en-GB"/>
              <a:t>Organised and Coordinated by Woodcote (Epsom) Residents Society (WERS)</a:t>
            </a:r>
          </a:p>
        </p:txBody>
      </p:sp>
      <p:sp>
        <p:nvSpPr>
          <p:cNvPr id="7" name="Slide Number Placeholder 6">
            <a:extLst>
              <a:ext uri="{FF2B5EF4-FFF2-40B4-BE49-F238E27FC236}">
                <a16:creationId xmlns:a16="http://schemas.microsoft.com/office/drawing/2014/main" id="{0362C984-A683-D348-6D47-2C5B4A0E1AAD}"/>
              </a:ext>
            </a:extLst>
          </p:cNvPr>
          <p:cNvSpPr>
            <a:spLocks noGrp="1"/>
          </p:cNvSpPr>
          <p:nvPr>
            <p:ph type="sldNum" sz="quarter" idx="12"/>
          </p:nvPr>
        </p:nvSpPr>
        <p:spPr/>
        <p:txBody>
          <a:bodyPr/>
          <a:lstStyle/>
          <a:p>
            <a:fld id="{49106A23-DD74-42CB-ACFC-338A4F39846D}" type="slidenum">
              <a:rPr lang="en-GB" smtClean="0"/>
              <a:t>‹#›</a:t>
            </a:fld>
            <a:endParaRPr lang="en-GB"/>
          </a:p>
        </p:txBody>
      </p:sp>
    </p:spTree>
    <p:extLst>
      <p:ext uri="{BB962C8B-B14F-4D97-AF65-F5344CB8AC3E}">
        <p14:creationId xmlns:p14="http://schemas.microsoft.com/office/powerpoint/2010/main" val="1840125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911EC-9A0E-EEF7-DE59-A3CC5088FF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AF7112D-EFCC-EF56-B53E-FE09FCBA2A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A282341-5867-C286-6CF6-F8CFA62417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C05FCB-8FE3-3532-B945-4BBE1ADCDEA3}"/>
              </a:ext>
            </a:extLst>
          </p:cNvPr>
          <p:cNvSpPr>
            <a:spLocks noGrp="1"/>
          </p:cNvSpPr>
          <p:nvPr>
            <p:ph type="dt" sz="half" idx="10"/>
          </p:nvPr>
        </p:nvSpPr>
        <p:spPr/>
        <p:txBody>
          <a:bodyPr/>
          <a:lstStyle/>
          <a:p>
            <a:fld id="{C51EF86F-2671-4111-BA46-9F8899C1B57D}" type="datetime1">
              <a:rPr lang="en-GB" smtClean="0"/>
              <a:t>04/12/2024</a:t>
            </a:fld>
            <a:endParaRPr lang="en-GB"/>
          </a:p>
        </p:txBody>
      </p:sp>
      <p:sp>
        <p:nvSpPr>
          <p:cNvPr id="6" name="Footer Placeholder 5">
            <a:extLst>
              <a:ext uri="{FF2B5EF4-FFF2-40B4-BE49-F238E27FC236}">
                <a16:creationId xmlns:a16="http://schemas.microsoft.com/office/drawing/2014/main" id="{CBFB54CF-5333-AFD3-E0AF-C2A76E494F75}"/>
              </a:ext>
            </a:extLst>
          </p:cNvPr>
          <p:cNvSpPr>
            <a:spLocks noGrp="1"/>
          </p:cNvSpPr>
          <p:nvPr>
            <p:ph type="ftr" sz="quarter" idx="11"/>
          </p:nvPr>
        </p:nvSpPr>
        <p:spPr/>
        <p:txBody>
          <a:bodyPr/>
          <a:lstStyle/>
          <a:p>
            <a:r>
              <a:rPr lang="en-GB"/>
              <a:t>Organised and Coordinated by Woodcote (Epsom) Residents Society (WERS)</a:t>
            </a:r>
          </a:p>
        </p:txBody>
      </p:sp>
      <p:sp>
        <p:nvSpPr>
          <p:cNvPr id="7" name="Slide Number Placeholder 6">
            <a:extLst>
              <a:ext uri="{FF2B5EF4-FFF2-40B4-BE49-F238E27FC236}">
                <a16:creationId xmlns:a16="http://schemas.microsoft.com/office/drawing/2014/main" id="{B338C5FD-2BF7-FE04-B84D-78C7F5B58651}"/>
              </a:ext>
            </a:extLst>
          </p:cNvPr>
          <p:cNvSpPr>
            <a:spLocks noGrp="1"/>
          </p:cNvSpPr>
          <p:nvPr>
            <p:ph type="sldNum" sz="quarter" idx="12"/>
          </p:nvPr>
        </p:nvSpPr>
        <p:spPr/>
        <p:txBody>
          <a:bodyPr/>
          <a:lstStyle/>
          <a:p>
            <a:fld id="{49106A23-DD74-42CB-ACFC-338A4F39846D}" type="slidenum">
              <a:rPr lang="en-GB" smtClean="0"/>
              <a:t>‹#›</a:t>
            </a:fld>
            <a:endParaRPr lang="en-GB"/>
          </a:p>
        </p:txBody>
      </p:sp>
    </p:spTree>
    <p:extLst>
      <p:ext uri="{BB962C8B-B14F-4D97-AF65-F5344CB8AC3E}">
        <p14:creationId xmlns:p14="http://schemas.microsoft.com/office/powerpoint/2010/main" val="2963186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922A02-84DF-B168-825D-B87FF42ABE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A77A9A9-E7BD-C77D-6A8E-6F43EBAE7D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789EB4-88FE-24C9-1629-6A5EF4F560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672E379-D7A5-48E0-8974-98C47E2DA5E1}" type="datetime1">
              <a:rPr lang="en-GB" smtClean="0"/>
              <a:t>04/12/2024</a:t>
            </a:fld>
            <a:endParaRPr lang="en-GB"/>
          </a:p>
        </p:txBody>
      </p:sp>
      <p:sp>
        <p:nvSpPr>
          <p:cNvPr id="5" name="Footer Placeholder 4">
            <a:extLst>
              <a:ext uri="{FF2B5EF4-FFF2-40B4-BE49-F238E27FC236}">
                <a16:creationId xmlns:a16="http://schemas.microsoft.com/office/drawing/2014/main" id="{76137386-AFB9-E92D-60C6-85F5D2A4E2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GB"/>
              <a:t>Organised and Coordinated by Woodcote (Epsom) Residents Society (WERS)</a:t>
            </a:r>
          </a:p>
        </p:txBody>
      </p:sp>
      <p:sp>
        <p:nvSpPr>
          <p:cNvPr id="6" name="Slide Number Placeholder 5">
            <a:extLst>
              <a:ext uri="{FF2B5EF4-FFF2-40B4-BE49-F238E27FC236}">
                <a16:creationId xmlns:a16="http://schemas.microsoft.com/office/drawing/2014/main" id="{5181244D-8CAE-7BA7-67B7-93A85D88C4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9106A23-DD74-42CB-ACFC-338A4F39846D}" type="slidenum">
              <a:rPr lang="en-GB" smtClean="0"/>
              <a:t>‹#›</a:t>
            </a:fld>
            <a:endParaRPr lang="en-GB"/>
          </a:p>
        </p:txBody>
      </p:sp>
    </p:spTree>
    <p:extLst>
      <p:ext uri="{BB962C8B-B14F-4D97-AF65-F5344CB8AC3E}">
        <p14:creationId xmlns:p14="http://schemas.microsoft.com/office/powerpoint/2010/main" val="4144581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32536-73E9-427C-4F74-7192EBA57739}"/>
              </a:ext>
            </a:extLst>
          </p:cNvPr>
          <p:cNvSpPr>
            <a:spLocks noGrp="1"/>
          </p:cNvSpPr>
          <p:nvPr>
            <p:ph type="ctrTitle"/>
          </p:nvPr>
        </p:nvSpPr>
        <p:spPr>
          <a:xfrm>
            <a:off x="1434353" y="1736165"/>
            <a:ext cx="9144000" cy="2387600"/>
          </a:xfrm>
        </p:spPr>
        <p:txBody>
          <a:bodyPr>
            <a:noAutofit/>
          </a:bodyPr>
          <a:lstStyle/>
          <a:p>
            <a:r>
              <a:rPr lang="en-GB" sz="4400" b="1" dirty="0">
                <a:solidFill>
                  <a:srgbClr val="26282A"/>
                </a:solidFill>
                <a:effectLst/>
                <a:latin typeface="Helvetica" panose="020B0604020202020204" pitchFamily="34" charset="0"/>
                <a:ea typeface="Aptos" panose="020B0004020202020204" pitchFamily="34" charset="0"/>
                <a:cs typeface="Aptos" panose="020B0004020202020204" pitchFamily="34" charset="0"/>
              </a:rPr>
              <a:t>Epsom Derby Festival Q&amp;A session</a:t>
            </a:r>
            <a:br>
              <a:rPr lang="en-GB" sz="4400" dirty="0">
                <a:effectLst/>
                <a:latin typeface="Aptos" panose="020B0004020202020204" pitchFamily="34" charset="0"/>
                <a:ea typeface="Aptos" panose="020B0004020202020204" pitchFamily="34" charset="0"/>
                <a:cs typeface="Aptos" panose="020B0004020202020204" pitchFamily="34" charset="0"/>
              </a:rPr>
            </a:br>
            <a:r>
              <a:rPr lang="en-GB" sz="4400" b="1" dirty="0">
                <a:solidFill>
                  <a:srgbClr val="26282A"/>
                </a:solidFill>
                <a:effectLst/>
                <a:latin typeface="Helvetica" panose="020B0604020202020204" pitchFamily="34" charset="0"/>
                <a:ea typeface="Aptos" panose="020B0004020202020204" pitchFamily="34" charset="0"/>
                <a:cs typeface="Aptos" panose="020B0004020202020204" pitchFamily="34" charset="0"/>
              </a:rPr>
              <a:t> </a:t>
            </a:r>
            <a:br>
              <a:rPr lang="en-GB" sz="4400" dirty="0">
                <a:effectLst/>
                <a:latin typeface="Aptos" panose="020B0004020202020204" pitchFamily="34" charset="0"/>
                <a:ea typeface="Aptos" panose="020B0004020202020204" pitchFamily="34" charset="0"/>
                <a:cs typeface="Aptos" panose="020B0004020202020204" pitchFamily="34" charset="0"/>
              </a:rPr>
            </a:br>
            <a:r>
              <a:rPr lang="en-GB" sz="4400" b="1" dirty="0">
                <a:solidFill>
                  <a:srgbClr val="26282A"/>
                </a:solidFill>
                <a:effectLst/>
                <a:latin typeface="Helvetica" panose="020B0604020202020204" pitchFamily="34" charset="0"/>
                <a:ea typeface="Aptos" panose="020B0004020202020204" pitchFamily="34" charset="0"/>
                <a:cs typeface="Aptos" panose="020B0004020202020204" pitchFamily="34" charset="0"/>
              </a:rPr>
              <a:t>Friday 12</a:t>
            </a:r>
            <a:r>
              <a:rPr lang="en-GB" sz="4400" b="1" baseline="30000" dirty="0">
                <a:solidFill>
                  <a:srgbClr val="26282A"/>
                </a:solidFill>
                <a:effectLst/>
                <a:latin typeface="Helvetica" panose="020B0604020202020204" pitchFamily="34" charset="0"/>
                <a:ea typeface="Aptos" panose="020B0004020202020204" pitchFamily="34" charset="0"/>
                <a:cs typeface="Aptos" panose="020B0004020202020204" pitchFamily="34" charset="0"/>
              </a:rPr>
              <a:t>th</a:t>
            </a:r>
            <a:r>
              <a:rPr lang="en-GB" sz="4400" b="1" dirty="0">
                <a:solidFill>
                  <a:srgbClr val="26282A"/>
                </a:solidFill>
                <a:effectLst/>
                <a:latin typeface="Helvetica" panose="020B0604020202020204" pitchFamily="34" charset="0"/>
                <a:ea typeface="Aptos" panose="020B0004020202020204" pitchFamily="34" charset="0"/>
                <a:cs typeface="Aptos" panose="020B0004020202020204" pitchFamily="34" charset="0"/>
              </a:rPr>
              <a:t> July 2024 at 7:00pm</a:t>
            </a:r>
            <a:br>
              <a:rPr lang="en-GB" sz="4400" dirty="0">
                <a:effectLst/>
                <a:latin typeface="Aptos" panose="020B0004020202020204" pitchFamily="34" charset="0"/>
                <a:ea typeface="Aptos" panose="020B0004020202020204" pitchFamily="34" charset="0"/>
                <a:cs typeface="Aptos" panose="020B0004020202020204" pitchFamily="34" charset="0"/>
              </a:rPr>
            </a:br>
            <a:r>
              <a:rPr lang="en-GB" sz="4400" b="1" dirty="0">
                <a:solidFill>
                  <a:srgbClr val="26282A"/>
                </a:solidFill>
                <a:effectLst/>
                <a:latin typeface="Helvetica" panose="020B0604020202020204" pitchFamily="34" charset="0"/>
                <a:ea typeface="Aptos" panose="020B0004020202020204" pitchFamily="34" charset="0"/>
                <a:cs typeface="Aptos" panose="020B0004020202020204" pitchFamily="34" charset="0"/>
              </a:rPr>
              <a:t> </a:t>
            </a:r>
            <a:br>
              <a:rPr lang="en-GB" sz="4400" dirty="0">
                <a:effectLst/>
                <a:latin typeface="Aptos" panose="020B0004020202020204" pitchFamily="34" charset="0"/>
                <a:ea typeface="Aptos" panose="020B0004020202020204" pitchFamily="34" charset="0"/>
                <a:cs typeface="Aptos" panose="020B0004020202020204" pitchFamily="34" charset="0"/>
              </a:rPr>
            </a:br>
            <a:r>
              <a:rPr lang="en-GB" sz="4400" b="1" dirty="0">
                <a:solidFill>
                  <a:srgbClr val="26282A"/>
                </a:solidFill>
                <a:effectLst/>
                <a:latin typeface="Helvetica" panose="020B0604020202020204" pitchFamily="34" charset="0"/>
                <a:ea typeface="Aptos" panose="020B0004020202020204" pitchFamily="34" charset="0"/>
                <a:cs typeface="Aptos" panose="020B0004020202020204" pitchFamily="34" charset="0"/>
              </a:rPr>
              <a:t>Place:  Langley Vale Village Hall</a:t>
            </a:r>
            <a:endParaRPr lang="en-GB" sz="4400" dirty="0"/>
          </a:p>
        </p:txBody>
      </p:sp>
      <p:sp>
        <p:nvSpPr>
          <p:cNvPr id="6" name="Footer Placeholder 5">
            <a:extLst>
              <a:ext uri="{FF2B5EF4-FFF2-40B4-BE49-F238E27FC236}">
                <a16:creationId xmlns:a16="http://schemas.microsoft.com/office/drawing/2014/main" id="{5A1DB114-EDA0-5032-869F-6DDA0503CB8B}"/>
              </a:ext>
            </a:extLst>
          </p:cNvPr>
          <p:cNvSpPr>
            <a:spLocks noGrp="1"/>
          </p:cNvSpPr>
          <p:nvPr>
            <p:ph type="ftr" sz="quarter" idx="11"/>
          </p:nvPr>
        </p:nvSpPr>
        <p:spPr>
          <a:xfrm>
            <a:off x="0" y="6356350"/>
            <a:ext cx="12192000" cy="365125"/>
          </a:xfrm>
        </p:spPr>
        <p:txBody>
          <a:bodyPr/>
          <a:lstStyle/>
          <a:p>
            <a:r>
              <a:rPr lang="en-GB" dirty="0"/>
              <a:t>Organised and Coordinated by Woodcote (Epsom) Residents Society (WERS)</a:t>
            </a:r>
          </a:p>
        </p:txBody>
      </p:sp>
      <p:pic>
        <p:nvPicPr>
          <p:cNvPr id="7" name="Picture 6" descr="A drawing of a building">
            <a:extLst>
              <a:ext uri="{FF2B5EF4-FFF2-40B4-BE49-F238E27FC236}">
                <a16:creationId xmlns:a16="http://schemas.microsoft.com/office/drawing/2014/main" id="{3AA8B5DF-172E-F681-7805-2F22A808B7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92060" y="4524235"/>
            <a:ext cx="4428585" cy="1431644"/>
          </a:xfrm>
          <a:prstGeom prst="rect">
            <a:avLst/>
          </a:prstGeom>
        </p:spPr>
      </p:pic>
    </p:spTree>
    <p:extLst>
      <p:ext uri="{BB962C8B-B14F-4D97-AF65-F5344CB8AC3E}">
        <p14:creationId xmlns:p14="http://schemas.microsoft.com/office/powerpoint/2010/main" val="1628446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71A189A-0605-8DED-CF4B-071698A6DA8A}"/>
              </a:ext>
            </a:extLst>
          </p:cNvPr>
          <p:cNvSpPr txBox="1"/>
          <p:nvPr/>
        </p:nvSpPr>
        <p:spPr>
          <a:xfrm>
            <a:off x="331694" y="80682"/>
            <a:ext cx="11745996" cy="6294544"/>
          </a:xfrm>
          <a:prstGeom prst="rect">
            <a:avLst/>
          </a:prstGeom>
          <a:noFill/>
        </p:spPr>
        <p:txBody>
          <a:bodyPr wrap="square">
            <a:spAutoFit/>
          </a:bodyPr>
          <a:lstStyle/>
          <a:p>
            <a:pPr algn="ctr"/>
            <a:r>
              <a:rPr lang="en-GB" sz="1800" b="1" dirty="0">
                <a:solidFill>
                  <a:srgbClr val="26282A"/>
                </a:solidFill>
                <a:effectLst/>
                <a:latin typeface="Helvetica" panose="020B0604020202020204" pitchFamily="34" charset="0"/>
                <a:ea typeface="Aptos" panose="020B0004020202020204" pitchFamily="34" charset="0"/>
                <a:cs typeface="Aptos" panose="020B0004020202020204" pitchFamily="34" charset="0"/>
              </a:rPr>
              <a:t>Agenda</a:t>
            </a:r>
            <a:endParaRPr lang="en-GB" sz="2800" dirty="0">
              <a:effectLst/>
              <a:latin typeface="Aptos" panose="020B0004020202020204" pitchFamily="34" charset="0"/>
              <a:ea typeface="Aptos" panose="020B0004020202020204" pitchFamily="34" charset="0"/>
              <a:cs typeface="Aptos" panose="020B0004020202020204" pitchFamily="34" charset="0"/>
            </a:endParaRPr>
          </a:p>
          <a:p>
            <a:r>
              <a:rPr lang="en-GB" sz="1800" dirty="0">
                <a:solidFill>
                  <a:srgbClr val="26282A"/>
                </a:solidFill>
                <a:effectLst/>
                <a:latin typeface="Helvetica" panose="020B0604020202020204" pitchFamily="34" charset="0"/>
                <a:ea typeface="Aptos" panose="020B0004020202020204" pitchFamily="34" charset="0"/>
                <a:cs typeface="Aptos" panose="020B0004020202020204" pitchFamily="34" charset="0"/>
              </a:rPr>
              <a:t> </a:t>
            </a:r>
            <a:endParaRPr lang="en-GB" sz="2800" dirty="0">
              <a:effectLst/>
              <a:latin typeface="Aptos" panose="020B0004020202020204" pitchFamily="34" charset="0"/>
              <a:ea typeface="Aptos" panose="020B0004020202020204" pitchFamily="34" charset="0"/>
              <a:cs typeface="Aptos" panose="020B0004020202020204" pitchFamily="34" charset="0"/>
            </a:endParaRPr>
          </a:p>
          <a:p>
            <a:pPr marL="342900" lvl="0" indent="-342900">
              <a:lnSpc>
                <a:spcPct val="107000"/>
              </a:lnSpc>
              <a:spcAft>
                <a:spcPts val="800"/>
              </a:spcAft>
              <a:buFont typeface="+mj-lt"/>
              <a:buAutoNum type="arabicPeriod"/>
            </a:pPr>
            <a:r>
              <a:rPr lang="en-GB" sz="1800" b="1" kern="100" dirty="0">
                <a:solidFill>
                  <a:srgbClr val="26282A"/>
                </a:solidFill>
                <a:effectLst/>
                <a:latin typeface="Helvetica" panose="020B0604020202020204" pitchFamily="34" charset="0"/>
                <a:ea typeface="Aptos" panose="020B0004020202020204" pitchFamily="34" charset="0"/>
                <a:cs typeface="Times New Roman" panose="02020603050405020304" pitchFamily="18" charset="0"/>
              </a:rPr>
              <a:t>Welcome, Intros/Aim of meeting</a:t>
            </a:r>
            <a:endParaRPr lang="en-GB" sz="2400" kern="100" dirty="0">
              <a:effectLst/>
              <a:latin typeface="Aptos" panose="020B0004020202020204" pitchFamily="34" charset="0"/>
              <a:ea typeface="Aptos" panose="020B0004020202020204" pitchFamily="34" charset="0"/>
              <a:cs typeface="Times New Roman" panose="02020603050405020304" pitchFamily="18" charset="0"/>
            </a:endParaRPr>
          </a:p>
          <a:p>
            <a:r>
              <a:rPr lang="en-GB" sz="1800" dirty="0">
                <a:solidFill>
                  <a:srgbClr val="26282A"/>
                </a:solidFill>
                <a:effectLst/>
                <a:latin typeface="Helvetica" panose="020B0604020202020204" pitchFamily="34" charset="0"/>
                <a:ea typeface="Aptos" panose="020B0004020202020204" pitchFamily="34" charset="0"/>
                <a:cs typeface="Aptos" panose="020B0004020202020204" pitchFamily="34" charset="0"/>
              </a:rPr>
              <a:t>Introduction to the panel, ground rules for the evening and desired outcomes outlined.</a:t>
            </a:r>
            <a:endParaRPr lang="en-GB" sz="2800" dirty="0">
              <a:effectLst/>
              <a:latin typeface="Aptos" panose="020B0004020202020204" pitchFamily="34" charset="0"/>
              <a:ea typeface="Aptos" panose="020B0004020202020204" pitchFamily="34" charset="0"/>
              <a:cs typeface="Aptos" panose="020B0004020202020204" pitchFamily="34" charset="0"/>
            </a:endParaRPr>
          </a:p>
          <a:p>
            <a:pPr marL="457200">
              <a:lnSpc>
                <a:spcPct val="107000"/>
              </a:lnSpc>
            </a:pPr>
            <a:r>
              <a:rPr lang="en-GB" sz="1800" kern="100" dirty="0">
                <a:solidFill>
                  <a:srgbClr val="26282A"/>
                </a:solidFill>
                <a:effectLst/>
                <a:latin typeface="Helvetica" panose="020B0604020202020204" pitchFamily="34" charset="0"/>
                <a:ea typeface="Aptos" panose="020B0004020202020204" pitchFamily="34" charset="0"/>
                <a:cs typeface="Times New Roman" panose="02020603050405020304" pitchFamily="18" charset="0"/>
              </a:rPr>
              <a:t> </a:t>
            </a:r>
            <a:endParaRPr lang="en-GB" sz="2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Font typeface="+mj-lt"/>
              <a:buAutoNum type="arabicPeriod" startAt="2"/>
            </a:pPr>
            <a:r>
              <a:rPr lang="en-GB" sz="1800" b="1" kern="100" dirty="0">
                <a:solidFill>
                  <a:srgbClr val="26282A"/>
                </a:solidFill>
                <a:effectLst/>
                <a:latin typeface="Helvetica" panose="020B0604020202020204" pitchFamily="34" charset="0"/>
                <a:ea typeface="Aptos" panose="020B0004020202020204" pitchFamily="34" charset="0"/>
                <a:cs typeface="Times New Roman" panose="02020603050405020304" pitchFamily="18" charset="0"/>
              </a:rPr>
              <a:t>Questions and Answers session</a:t>
            </a:r>
            <a:endParaRPr lang="en-GB" sz="2400" kern="100" dirty="0">
              <a:effectLst/>
              <a:latin typeface="Aptos" panose="020B0004020202020204" pitchFamily="34" charset="0"/>
              <a:ea typeface="Aptos" panose="020B0004020202020204" pitchFamily="34" charset="0"/>
              <a:cs typeface="Times New Roman" panose="02020603050405020304" pitchFamily="18" charset="0"/>
            </a:endParaRPr>
          </a:p>
          <a:p>
            <a:r>
              <a:rPr lang="en-GB" sz="1800" dirty="0">
                <a:effectLst/>
                <a:latin typeface="Helvetica" panose="020B0604020202020204" pitchFamily="34" charset="0"/>
                <a:ea typeface="Aptos" panose="020B0004020202020204" pitchFamily="34" charset="0"/>
                <a:cs typeface="Aptos" panose="020B0004020202020204" pitchFamily="34" charset="0"/>
              </a:rPr>
              <a:t>Several questions have been gathered ahead of the meeting and circulated to the panel.  </a:t>
            </a:r>
            <a:endParaRPr lang="en-GB" sz="2800" dirty="0">
              <a:effectLst/>
              <a:latin typeface="Aptos" panose="020B0004020202020204" pitchFamily="34" charset="0"/>
              <a:ea typeface="Aptos" panose="020B0004020202020204" pitchFamily="34" charset="0"/>
              <a:cs typeface="Aptos" panose="020B0004020202020204" pitchFamily="34" charset="0"/>
            </a:endParaRPr>
          </a:p>
          <a:p>
            <a:r>
              <a:rPr lang="en-GB" sz="1800" dirty="0">
                <a:effectLst/>
                <a:latin typeface="Helvetica" panose="020B0604020202020204" pitchFamily="34" charset="0"/>
                <a:ea typeface="Aptos" panose="020B0004020202020204" pitchFamily="34" charset="0"/>
                <a:cs typeface="Aptos" panose="020B0004020202020204" pitchFamily="34" charset="0"/>
              </a:rPr>
              <a:t> </a:t>
            </a:r>
            <a:endParaRPr lang="en-GB" sz="2800" dirty="0">
              <a:effectLst/>
              <a:latin typeface="Aptos" panose="020B0004020202020204" pitchFamily="34" charset="0"/>
              <a:ea typeface="Aptos" panose="020B0004020202020204" pitchFamily="34" charset="0"/>
              <a:cs typeface="Aptos" panose="020B0004020202020204" pitchFamily="34" charset="0"/>
            </a:endParaRPr>
          </a:p>
          <a:p>
            <a:r>
              <a:rPr lang="en-GB" sz="1800" dirty="0">
                <a:effectLst/>
                <a:latin typeface="Helvetica" panose="020B0604020202020204" pitchFamily="34" charset="0"/>
                <a:ea typeface="Aptos" panose="020B0004020202020204" pitchFamily="34" charset="0"/>
                <a:cs typeface="Aptos" panose="020B0004020202020204" pitchFamily="34" charset="0"/>
              </a:rPr>
              <a:t>Once these have been worked through then questions will be taken from the floor.</a:t>
            </a:r>
            <a:endParaRPr lang="en-GB" sz="2800" dirty="0">
              <a:effectLst/>
              <a:latin typeface="Aptos" panose="020B0004020202020204" pitchFamily="34" charset="0"/>
              <a:ea typeface="Aptos" panose="020B0004020202020204" pitchFamily="34" charset="0"/>
              <a:cs typeface="Aptos" panose="020B0004020202020204" pitchFamily="34" charset="0"/>
            </a:endParaRPr>
          </a:p>
          <a:p>
            <a:r>
              <a:rPr lang="en-GB" sz="1800" dirty="0">
                <a:effectLst/>
                <a:latin typeface="Helvetica" panose="020B0604020202020204" pitchFamily="34" charset="0"/>
                <a:ea typeface="Aptos" panose="020B0004020202020204" pitchFamily="34" charset="0"/>
                <a:cs typeface="Aptos" panose="020B0004020202020204" pitchFamily="34" charset="0"/>
              </a:rPr>
              <a:t> </a:t>
            </a:r>
            <a:endParaRPr lang="en-GB" sz="2800" dirty="0">
              <a:effectLst/>
              <a:latin typeface="Aptos" panose="020B0004020202020204" pitchFamily="34" charset="0"/>
              <a:ea typeface="Aptos" panose="020B0004020202020204" pitchFamily="34" charset="0"/>
              <a:cs typeface="Aptos" panose="020B0004020202020204" pitchFamily="34" charset="0"/>
            </a:endParaRPr>
          </a:p>
          <a:p>
            <a:pPr marL="342900" lvl="0" indent="-342900">
              <a:lnSpc>
                <a:spcPct val="107000"/>
              </a:lnSpc>
              <a:spcAft>
                <a:spcPts val="800"/>
              </a:spcAft>
              <a:buFont typeface="+mj-lt"/>
              <a:buAutoNum type="arabicPeriod" startAt="3"/>
            </a:pPr>
            <a:r>
              <a:rPr lang="en-GB" sz="1800" b="1" kern="100" dirty="0">
                <a:solidFill>
                  <a:srgbClr val="26282A"/>
                </a:solidFill>
                <a:effectLst/>
                <a:latin typeface="Helvetica" panose="020B0604020202020204" pitchFamily="34" charset="0"/>
                <a:ea typeface="Aptos" panose="020B0004020202020204" pitchFamily="34" charset="0"/>
                <a:cs typeface="Times New Roman" panose="02020603050405020304" pitchFamily="18" charset="0"/>
              </a:rPr>
              <a:t>Moving forward </a:t>
            </a:r>
            <a:endParaRPr lang="en-GB" sz="2400" kern="100" dirty="0">
              <a:effectLst/>
              <a:latin typeface="Aptos" panose="020B0004020202020204" pitchFamily="34" charset="0"/>
              <a:ea typeface="Aptos" panose="020B0004020202020204" pitchFamily="34" charset="0"/>
              <a:cs typeface="Times New Roman" panose="02020603050405020304" pitchFamily="18" charset="0"/>
            </a:endParaRPr>
          </a:p>
          <a:p>
            <a:r>
              <a:rPr lang="en-GB" sz="1800" dirty="0">
                <a:solidFill>
                  <a:srgbClr val="26282A"/>
                </a:solidFill>
                <a:effectLst/>
                <a:latin typeface="Helvetica" panose="020B0604020202020204" pitchFamily="34" charset="0"/>
                <a:ea typeface="Aptos" panose="020B0004020202020204" pitchFamily="34" charset="0"/>
                <a:cs typeface="Aptos" panose="020B0004020202020204" pitchFamily="34" charset="0"/>
              </a:rPr>
              <a:t>Commitments from stakeholders on how we can all come together to better protect LV during the Derby Festival</a:t>
            </a:r>
            <a:endParaRPr lang="en-GB" sz="2800" dirty="0">
              <a:effectLst/>
              <a:latin typeface="Aptos" panose="020B0004020202020204" pitchFamily="34" charset="0"/>
              <a:ea typeface="Aptos" panose="020B0004020202020204" pitchFamily="34" charset="0"/>
              <a:cs typeface="Aptos" panose="020B0004020202020204" pitchFamily="34" charset="0"/>
            </a:endParaRPr>
          </a:p>
          <a:p>
            <a:r>
              <a:rPr lang="en-GB" sz="1800" dirty="0">
                <a:solidFill>
                  <a:srgbClr val="26282A"/>
                </a:solidFill>
                <a:effectLst/>
                <a:latin typeface="Helvetica" panose="020B0604020202020204" pitchFamily="34" charset="0"/>
                <a:ea typeface="Aptos" panose="020B0004020202020204" pitchFamily="34" charset="0"/>
                <a:cs typeface="Aptos" panose="020B0004020202020204" pitchFamily="34" charset="0"/>
              </a:rPr>
              <a:t> </a:t>
            </a:r>
            <a:endParaRPr lang="en-GB" sz="2800" dirty="0">
              <a:effectLst/>
              <a:latin typeface="Aptos" panose="020B0004020202020204" pitchFamily="34" charset="0"/>
              <a:ea typeface="Aptos" panose="020B0004020202020204" pitchFamily="34" charset="0"/>
              <a:cs typeface="Aptos" panose="020B0004020202020204" pitchFamily="34" charset="0"/>
            </a:endParaRPr>
          </a:p>
          <a:p>
            <a:r>
              <a:rPr lang="en-GB" sz="1800" b="1" dirty="0">
                <a:solidFill>
                  <a:srgbClr val="26282A"/>
                </a:solidFill>
                <a:effectLst/>
                <a:latin typeface="Helvetica" panose="020B0604020202020204" pitchFamily="34" charset="0"/>
                <a:ea typeface="Aptos" panose="020B0004020202020204" pitchFamily="34" charset="0"/>
                <a:cs typeface="Aptos" panose="020B0004020202020204" pitchFamily="34" charset="0"/>
              </a:rPr>
              <a:t>4. Communications</a:t>
            </a:r>
            <a:endParaRPr lang="en-GB" sz="2800" dirty="0">
              <a:effectLst/>
              <a:latin typeface="Aptos" panose="020B0004020202020204" pitchFamily="34" charset="0"/>
              <a:ea typeface="Aptos" panose="020B0004020202020204" pitchFamily="34" charset="0"/>
              <a:cs typeface="Aptos" panose="020B0004020202020204" pitchFamily="34" charset="0"/>
            </a:endParaRPr>
          </a:p>
          <a:p>
            <a:r>
              <a:rPr lang="en-GB" sz="1800" dirty="0">
                <a:solidFill>
                  <a:srgbClr val="26282A"/>
                </a:solidFill>
                <a:effectLst/>
                <a:latin typeface="Helvetica" panose="020B0604020202020204" pitchFamily="34" charset="0"/>
                <a:ea typeface="Aptos" panose="020B0004020202020204" pitchFamily="34" charset="0"/>
                <a:cs typeface="Aptos" panose="020B0004020202020204" pitchFamily="34" charset="0"/>
              </a:rPr>
              <a:t> </a:t>
            </a:r>
            <a:endParaRPr lang="en-GB" sz="2800" dirty="0">
              <a:effectLst/>
              <a:latin typeface="Aptos" panose="020B0004020202020204" pitchFamily="34" charset="0"/>
              <a:ea typeface="Aptos" panose="020B0004020202020204" pitchFamily="34" charset="0"/>
              <a:cs typeface="Aptos" panose="020B0004020202020204" pitchFamily="34" charset="0"/>
            </a:endParaRPr>
          </a:p>
          <a:p>
            <a:r>
              <a:rPr lang="en-GB" sz="1800" dirty="0">
                <a:solidFill>
                  <a:srgbClr val="26282A"/>
                </a:solidFill>
                <a:effectLst/>
                <a:latin typeface="Helvetica" panose="020B0604020202020204" pitchFamily="34" charset="0"/>
                <a:ea typeface="Aptos" panose="020B0004020202020204" pitchFamily="34" charset="0"/>
                <a:cs typeface="Aptos" panose="020B0004020202020204" pitchFamily="34" charset="0"/>
              </a:rPr>
              <a:t>Discuss improvements on how do we communicate problems, to whom, what telephone number should all use to get a response?</a:t>
            </a:r>
            <a:endParaRPr lang="en-GB" sz="2800" dirty="0">
              <a:effectLst/>
              <a:latin typeface="Aptos" panose="020B0004020202020204" pitchFamily="34" charset="0"/>
              <a:ea typeface="Aptos" panose="020B0004020202020204" pitchFamily="34" charset="0"/>
              <a:cs typeface="Aptos" panose="020B0004020202020204" pitchFamily="34" charset="0"/>
            </a:endParaRPr>
          </a:p>
          <a:p>
            <a:r>
              <a:rPr lang="en-GB" sz="1800" dirty="0">
                <a:solidFill>
                  <a:srgbClr val="26282A"/>
                </a:solidFill>
                <a:effectLst/>
                <a:latin typeface="Helvetica" panose="020B0604020202020204" pitchFamily="34" charset="0"/>
                <a:ea typeface="Aptos" panose="020B0004020202020204" pitchFamily="34" charset="0"/>
                <a:cs typeface="Aptos" panose="020B0004020202020204" pitchFamily="34" charset="0"/>
              </a:rPr>
              <a:t> </a:t>
            </a:r>
            <a:endParaRPr lang="en-GB" sz="2800" dirty="0">
              <a:effectLst/>
              <a:latin typeface="Aptos" panose="020B0004020202020204" pitchFamily="34" charset="0"/>
              <a:ea typeface="Aptos" panose="020B0004020202020204" pitchFamily="34" charset="0"/>
              <a:cs typeface="Aptos" panose="020B0004020202020204" pitchFamily="34" charset="0"/>
            </a:endParaRPr>
          </a:p>
          <a:p>
            <a:r>
              <a:rPr lang="en-GB" sz="1800" b="1" dirty="0">
                <a:solidFill>
                  <a:srgbClr val="26282A"/>
                </a:solidFill>
                <a:effectLst/>
                <a:latin typeface="Helvetica" panose="020B0604020202020204" pitchFamily="34" charset="0"/>
                <a:ea typeface="Aptos" panose="020B0004020202020204" pitchFamily="34" charset="0"/>
                <a:cs typeface="Aptos" panose="020B0004020202020204" pitchFamily="34" charset="0"/>
              </a:rPr>
              <a:t>5. Thanks and Close the meeting</a:t>
            </a:r>
            <a:r>
              <a:rPr lang="en-GB" sz="1800" b="1" dirty="0">
                <a:effectLst/>
                <a:latin typeface="Helvetica" panose="020B0604020202020204" pitchFamily="34" charset="0"/>
                <a:ea typeface="Aptos" panose="020B0004020202020204" pitchFamily="34" charset="0"/>
                <a:cs typeface="Aptos" panose="020B0004020202020204" pitchFamily="34" charset="0"/>
              </a:rPr>
              <a:t> – 09:30pm at the latest.</a:t>
            </a:r>
            <a:endParaRPr lang="en-GB" sz="2800" dirty="0">
              <a:effectLst/>
              <a:latin typeface="Aptos" panose="020B0004020202020204" pitchFamily="34" charset="0"/>
              <a:ea typeface="Aptos" panose="020B0004020202020204" pitchFamily="34" charset="0"/>
              <a:cs typeface="Aptos" panose="020B0004020202020204" pitchFamily="34" charset="0"/>
            </a:endParaRPr>
          </a:p>
          <a:p>
            <a:r>
              <a:rPr lang="en-GB" sz="1800" b="1" dirty="0">
                <a:solidFill>
                  <a:srgbClr val="26282A"/>
                </a:solidFill>
                <a:effectLst/>
                <a:latin typeface="Helvetica" panose="020B0604020202020204" pitchFamily="34" charset="0"/>
                <a:ea typeface="Aptos" panose="020B0004020202020204" pitchFamily="34" charset="0"/>
                <a:cs typeface="Aptos" panose="020B0004020202020204" pitchFamily="34" charset="0"/>
              </a:rPr>
              <a:t> </a:t>
            </a:r>
            <a:endParaRPr lang="en-GB" sz="2800" dirty="0">
              <a:effectLst/>
              <a:latin typeface="Aptos" panose="020B0004020202020204" pitchFamily="34" charset="0"/>
              <a:ea typeface="Aptos" panose="020B0004020202020204" pitchFamily="34" charset="0"/>
              <a:cs typeface="Aptos" panose="020B0004020202020204" pitchFamily="34" charset="0"/>
            </a:endParaRPr>
          </a:p>
          <a:p>
            <a:r>
              <a:rPr lang="en-GB" sz="1800" dirty="0">
                <a:solidFill>
                  <a:srgbClr val="26282A"/>
                </a:solidFill>
                <a:effectLst/>
                <a:latin typeface="Helvetica" panose="020B0604020202020204" pitchFamily="34" charset="0"/>
                <a:ea typeface="Aptos" panose="020B0004020202020204" pitchFamily="34" charset="0"/>
                <a:cs typeface="Aptos" panose="020B0004020202020204" pitchFamily="34" charset="0"/>
              </a:rPr>
              <a:t>Confirm next steps, minutes and close the meeting.</a:t>
            </a:r>
            <a:endParaRPr lang="en-GB" sz="2800" dirty="0">
              <a:effectLst/>
              <a:latin typeface="Aptos" panose="020B0004020202020204" pitchFamily="34" charset="0"/>
              <a:ea typeface="Aptos" panose="020B0004020202020204" pitchFamily="34" charset="0"/>
              <a:cs typeface="Aptos" panose="020B0004020202020204" pitchFamily="34" charset="0"/>
            </a:endParaRPr>
          </a:p>
        </p:txBody>
      </p:sp>
      <p:sp>
        <p:nvSpPr>
          <p:cNvPr id="6" name="Footer Placeholder 5">
            <a:extLst>
              <a:ext uri="{FF2B5EF4-FFF2-40B4-BE49-F238E27FC236}">
                <a16:creationId xmlns:a16="http://schemas.microsoft.com/office/drawing/2014/main" id="{FE7743B2-064C-1C9D-1414-3458033F89FF}"/>
              </a:ext>
            </a:extLst>
          </p:cNvPr>
          <p:cNvSpPr>
            <a:spLocks noGrp="1"/>
          </p:cNvSpPr>
          <p:nvPr>
            <p:ph type="ftr" sz="quarter" idx="11"/>
          </p:nvPr>
        </p:nvSpPr>
        <p:spPr>
          <a:xfrm>
            <a:off x="31376" y="6356350"/>
            <a:ext cx="11353800" cy="365125"/>
          </a:xfrm>
        </p:spPr>
        <p:txBody>
          <a:bodyPr/>
          <a:lstStyle/>
          <a:p>
            <a:r>
              <a:rPr lang="en-GB" dirty="0"/>
              <a:t>Organised and Coordinated by Woodcote (Epsom) Residents Society (WERS)</a:t>
            </a:r>
          </a:p>
        </p:txBody>
      </p:sp>
      <p:pic>
        <p:nvPicPr>
          <p:cNvPr id="10" name="Picture 9" descr="A drawing of a building">
            <a:extLst>
              <a:ext uri="{FF2B5EF4-FFF2-40B4-BE49-F238E27FC236}">
                <a16:creationId xmlns:a16="http://schemas.microsoft.com/office/drawing/2014/main" id="{CCBC7599-A3B1-CA1F-FD6A-8D387F6986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4082" y="5534782"/>
            <a:ext cx="3843608" cy="1242536"/>
          </a:xfrm>
          <a:prstGeom prst="rect">
            <a:avLst/>
          </a:prstGeom>
        </p:spPr>
      </p:pic>
    </p:spTree>
    <p:extLst>
      <p:ext uri="{BB962C8B-B14F-4D97-AF65-F5344CB8AC3E}">
        <p14:creationId xmlns:p14="http://schemas.microsoft.com/office/powerpoint/2010/main" val="2518813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16EA3-569D-ECC2-1198-99DEBE644E75}"/>
              </a:ext>
            </a:extLst>
          </p:cNvPr>
          <p:cNvSpPr>
            <a:spLocks noGrp="1"/>
          </p:cNvSpPr>
          <p:nvPr>
            <p:ph type="title"/>
          </p:nvPr>
        </p:nvSpPr>
        <p:spPr/>
        <p:txBody>
          <a:bodyPr/>
          <a:lstStyle/>
          <a:p>
            <a:r>
              <a:rPr lang="en-GB" sz="4400" b="1" kern="100" dirty="0">
                <a:solidFill>
                  <a:srgbClr val="26282A"/>
                </a:solidFill>
                <a:effectLst/>
                <a:latin typeface="Helvetica" panose="020B0604020202020204" pitchFamily="34" charset="0"/>
                <a:ea typeface="Aptos" panose="020B0004020202020204" pitchFamily="34" charset="0"/>
                <a:cs typeface="Times New Roman" panose="02020603050405020304" pitchFamily="18" charset="0"/>
              </a:rPr>
              <a:t>1. Welcome, Intros/Aim of meeting</a:t>
            </a:r>
            <a:endParaRPr lang="en-GB" dirty="0"/>
          </a:p>
        </p:txBody>
      </p:sp>
      <p:sp>
        <p:nvSpPr>
          <p:cNvPr id="3" name="Content Placeholder 2">
            <a:extLst>
              <a:ext uri="{FF2B5EF4-FFF2-40B4-BE49-F238E27FC236}">
                <a16:creationId xmlns:a16="http://schemas.microsoft.com/office/drawing/2014/main" id="{F1CD8DCE-2668-5067-CC0C-9D591872C53F}"/>
              </a:ext>
            </a:extLst>
          </p:cNvPr>
          <p:cNvSpPr>
            <a:spLocks noGrp="1"/>
          </p:cNvSpPr>
          <p:nvPr>
            <p:ph idx="1"/>
          </p:nvPr>
        </p:nvSpPr>
        <p:spPr/>
        <p:txBody>
          <a:bodyPr/>
          <a:lstStyle/>
          <a:p>
            <a:pPr marL="0" indent="0">
              <a:buNone/>
            </a:pPr>
            <a:r>
              <a:rPr lang="en-GB" sz="2800" dirty="0">
                <a:solidFill>
                  <a:srgbClr val="26282A"/>
                </a:solidFill>
                <a:effectLst/>
                <a:latin typeface="Helvetica" panose="020B0604020202020204" pitchFamily="34" charset="0"/>
                <a:ea typeface="Aptos" panose="020B0004020202020204" pitchFamily="34" charset="0"/>
                <a:cs typeface="Aptos" panose="020B0004020202020204" pitchFamily="34" charset="0"/>
              </a:rPr>
              <a:t>Introduction to the panel, ground rules for the evening and desired outcomes outlined.</a:t>
            </a:r>
          </a:p>
          <a:p>
            <a:pPr marL="0" indent="0">
              <a:buNone/>
            </a:pPr>
            <a:endParaRPr lang="en-GB" sz="1200" dirty="0">
              <a:solidFill>
                <a:srgbClr val="26282A"/>
              </a:solidFill>
              <a:latin typeface="Helvetica" panose="020B0604020202020204" pitchFamily="34" charset="0"/>
              <a:ea typeface="Aptos" panose="020B0004020202020204" pitchFamily="34" charset="0"/>
              <a:cs typeface="Aptos" panose="020B0004020202020204" pitchFamily="34" charset="0"/>
            </a:endParaRPr>
          </a:p>
          <a:p>
            <a:pPr marL="0" indent="0">
              <a:buNone/>
            </a:pPr>
            <a:r>
              <a:rPr lang="en-GB" sz="1600" dirty="0">
                <a:solidFill>
                  <a:srgbClr val="26282A"/>
                </a:solidFill>
                <a:effectLst/>
                <a:latin typeface="Helvetica" panose="020B0604020202020204" pitchFamily="34" charset="0"/>
                <a:ea typeface="Aptos" panose="020B0004020202020204" pitchFamily="34" charset="0"/>
                <a:cs typeface="Aptos" panose="020B0004020202020204" pitchFamily="34" charset="0"/>
              </a:rPr>
              <a:t>Steven McCormick – Borough and County Councillor and Chair of the Epsom Downs Conservators – Co Chair for this evening.</a:t>
            </a:r>
          </a:p>
          <a:p>
            <a:pPr marL="0" indent="0">
              <a:buNone/>
            </a:pPr>
            <a:r>
              <a:rPr lang="en-GB" sz="1600" dirty="0">
                <a:solidFill>
                  <a:srgbClr val="26282A"/>
                </a:solidFill>
                <a:latin typeface="Helvetica" panose="020B0604020202020204" pitchFamily="34" charset="0"/>
                <a:ea typeface="Aptos" panose="020B0004020202020204" pitchFamily="34" charset="0"/>
                <a:cs typeface="Aptos" panose="020B0004020202020204" pitchFamily="34" charset="0"/>
              </a:rPr>
              <a:t>Sean Porter – Langley Vale Village Hall Chair – Co Chair for this evening</a:t>
            </a:r>
          </a:p>
          <a:p>
            <a:pPr marL="0" indent="0">
              <a:buNone/>
            </a:pPr>
            <a:r>
              <a:rPr lang="en-GB" sz="1600" dirty="0">
                <a:solidFill>
                  <a:srgbClr val="26282A"/>
                </a:solidFill>
                <a:effectLst/>
                <a:latin typeface="Helvetica" panose="020B0604020202020204" pitchFamily="34" charset="0"/>
                <a:ea typeface="Aptos" panose="020B0004020202020204" pitchFamily="34" charset="0"/>
                <a:cs typeface="Aptos" panose="020B0004020202020204" pitchFamily="34" charset="0"/>
              </a:rPr>
              <a:t>Inspector Clifton-Sinclair – Borough Commander, Epsom &amp; Ewell </a:t>
            </a:r>
          </a:p>
          <a:p>
            <a:pPr marL="0" indent="0">
              <a:buNone/>
            </a:pPr>
            <a:r>
              <a:rPr lang="en-GB" sz="1600" dirty="0">
                <a:solidFill>
                  <a:srgbClr val="26282A"/>
                </a:solidFill>
                <a:latin typeface="Helvetica" panose="020B0604020202020204" pitchFamily="34" charset="0"/>
                <a:ea typeface="Aptos" panose="020B0004020202020204" pitchFamily="34" charset="0"/>
                <a:cs typeface="Aptos" panose="020B0004020202020204" pitchFamily="34" charset="0"/>
              </a:rPr>
              <a:t>Tom Sammes – General Manager, Epsom Downs, The Jockey Club</a:t>
            </a:r>
          </a:p>
          <a:p>
            <a:pPr marL="0" indent="0">
              <a:buNone/>
            </a:pPr>
            <a:r>
              <a:rPr lang="en-GB" sz="1600" dirty="0">
                <a:solidFill>
                  <a:srgbClr val="26282A"/>
                </a:solidFill>
                <a:effectLst/>
                <a:latin typeface="Helvetica" panose="020B0604020202020204" pitchFamily="34" charset="0"/>
                <a:ea typeface="Aptos" panose="020B0004020202020204" pitchFamily="34" charset="0"/>
                <a:cs typeface="Aptos" panose="020B0004020202020204" pitchFamily="34" charset="0"/>
              </a:rPr>
              <a:t>Bernice Froud – Borough Councillo</a:t>
            </a:r>
            <a:r>
              <a:rPr lang="en-GB" sz="1600" dirty="0">
                <a:solidFill>
                  <a:srgbClr val="26282A"/>
                </a:solidFill>
                <a:latin typeface="Helvetica" panose="020B0604020202020204" pitchFamily="34" charset="0"/>
                <a:ea typeface="Aptos" panose="020B0004020202020204" pitchFamily="34" charset="0"/>
                <a:cs typeface="Aptos" panose="020B0004020202020204" pitchFamily="34" charset="0"/>
              </a:rPr>
              <a:t>r and Epsom Downs Conservator</a:t>
            </a:r>
          </a:p>
          <a:p>
            <a:pPr marL="0" indent="0">
              <a:buNone/>
            </a:pPr>
            <a:r>
              <a:rPr lang="en-GB" sz="1600" dirty="0">
                <a:solidFill>
                  <a:srgbClr val="26282A"/>
                </a:solidFill>
                <a:effectLst/>
                <a:latin typeface="Helvetica" panose="020B0604020202020204" pitchFamily="34" charset="0"/>
                <a:ea typeface="Aptos" panose="020B0004020202020204" pitchFamily="34" charset="0"/>
                <a:cs typeface="Aptos" panose="020B0004020202020204" pitchFamily="34" charset="0"/>
              </a:rPr>
              <a:t>Liz Frost – B</a:t>
            </a:r>
            <a:r>
              <a:rPr lang="en-GB" sz="1600" dirty="0">
                <a:solidFill>
                  <a:srgbClr val="26282A"/>
                </a:solidFill>
                <a:latin typeface="Helvetica" panose="020B0604020202020204" pitchFamily="34" charset="0"/>
                <a:ea typeface="Aptos" panose="020B0004020202020204" pitchFamily="34" charset="0"/>
                <a:cs typeface="Aptos" panose="020B0004020202020204" pitchFamily="34" charset="0"/>
              </a:rPr>
              <a:t>orough Councillor and Epsom Downs Conservator </a:t>
            </a:r>
          </a:p>
          <a:p>
            <a:pPr marL="0" indent="0">
              <a:buNone/>
            </a:pPr>
            <a:endParaRPr lang="en-GB" sz="1200" dirty="0">
              <a:solidFill>
                <a:srgbClr val="26282A"/>
              </a:solidFill>
              <a:effectLst/>
              <a:latin typeface="Helvetica" panose="020B0604020202020204" pitchFamily="34" charset="0"/>
              <a:ea typeface="Aptos" panose="020B0004020202020204" pitchFamily="34" charset="0"/>
              <a:cs typeface="Aptos" panose="020B0004020202020204" pitchFamily="34" charset="0"/>
            </a:endParaRPr>
          </a:p>
          <a:p>
            <a:pPr marL="0" indent="0">
              <a:buNone/>
            </a:pPr>
            <a:r>
              <a:rPr lang="en-GB" sz="1600" dirty="0">
                <a:solidFill>
                  <a:srgbClr val="26282A"/>
                </a:solidFill>
                <a:latin typeface="Helvetica" panose="020B0604020202020204" pitchFamily="34" charset="0"/>
                <a:ea typeface="Aptos" panose="020B0004020202020204" pitchFamily="34" charset="0"/>
                <a:cs typeface="Aptos" panose="020B0004020202020204" pitchFamily="34" charset="0"/>
              </a:rPr>
              <a:t>Guest in attendance – </a:t>
            </a:r>
            <a:r>
              <a:rPr lang="en-GB" sz="1600">
                <a:solidFill>
                  <a:srgbClr val="26282A"/>
                </a:solidFill>
                <a:latin typeface="Helvetica" panose="020B0604020202020204" pitchFamily="34" charset="0"/>
                <a:ea typeface="Aptos" panose="020B0004020202020204" pitchFamily="34" charset="0"/>
                <a:cs typeface="Aptos" panose="020B0004020202020204" pitchFamily="34" charset="0"/>
              </a:rPr>
              <a:t>Helen Maguire </a:t>
            </a:r>
            <a:r>
              <a:rPr lang="en-GB" sz="1600" dirty="0">
                <a:solidFill>
                  <a:srgbClr val="26282A"/>
                </a:solidFill>
                <a:latin typeface="Helvetica" panose="020B0604020202020204" pitchFamily="34" charset="0"/>
                <a:ea typeface="Aptos" panose="020B0004020202020204" pitchFamily="34" charset="0"/>
                <a:cs typeface="Aptos" panose="020B0004020202020204" pitchFamily="34" charset="0"/>
              </a:rPr>
              <a:t>MP</a:t>
            </a:r>
            <a:endParaRPr lang="en-GB" sz="1600" dirty="0">
              <a:solidFill>
                <a:srgbClr val="26282A"/>
              </a:solidFill>
              <a:effectLst/>
              <a:latin typeface="Helvetica" panose="020B0604020202020204" pitchFamily="34" charset="0"/>
              <a:ea typeface="Aptos" panose="020B0004020202020204" pitchFamily="34" charset="0"/>
              <a:cs typeface="Aptos" panose="020B0004020202020204" pitchFamily="34" charset="0"/>
            </a:endParaRPr>
          </a:p>
          <a:p>
            <a:pPr marL="0" indent="0">
              <a:buNone/>
            </a:pPr>
            <a:endParaRPr lang="en-GB" sz="1200" dirty="0">
              <a:solidFill>
                <a:srgbClr val="26282A"/>
              </a:solidFill>
              <a:latin typeface="Helvetica" panose="020B0604020202020204" pitchFamily="34" charset="0"/>
              <a:ea typeface="Aptos" panose="020B0004020202020204" pitchFamily="34" charset="0"/>
              <a:cs typeface="Aptos" panose="020B0004020202020204" pitchFamily="34" charset="0"/>
            </a:endParaRPr>
          </a:p>
          <a:p>
            <a:pPr marL="0" indent="0">
              <a:buNone/>
            </a:pPr>
            <a:endParaRPr lang="en-GB" sz="1200" dirty="0">
              <a:solidFill>
                <a:srgbClr val="26282A"/>
              </a:solidFill>
              <a:effectLst/>
              <a:latin typeface="Helvetica" panose="020B0604020202020204" pitchFamily="34" charset="0"/>
              <a:ea typeface="Aptos" panose="020B0004020202020204" pitchFamily="34" charset="0"/>
              <a:cs typeface="Aptos" panose="020B0004020202020204" pitchFamily="34" charset="0"/>
            </a:endParaRPr>
          </a:p>
          <a:p>
            <a:pPr marL="0" indent="0">
              <a:buNone/>
            </a:pPr>
            <a:endParaRPr lang="en-GB" sz="1200" dirty="0">
              <a:solidFill>
                <a:srgbClr val="26282A"/>
              </a:solidFill>
              <a:effectLst/>
              <a:latin typeface="Helvetica" panose="020B0604020202020204" pitchFamily="34" charset="0"/>
              <a:ea typeface="Aptos" panose="020B0004020202020204" pitchFamily="34" charset="0"/>
              <a:cs typeface="Aptos" panose="020B0004020202020204" pitchFamily="34" charset="0"/>
            </a:endParaRPr>
          </a:p>
          <a:p>
            <a:pPr marL="0" indent="0">
              <a:buNone/>
            </a:pPr>
            <a:endParaRPr lang="en-GB" sz="1200" dirty="0">
              <a:effectLst/>
              <a:latin typeface="Aptos" panose="020B0004020202020204" pitchFamily="34" charset="0"/>
              <a:ea typeface="Aptos" panose="020B0004020202020204" pitchFamily="34" charset="0"/>
              <a:cs typeface="Aptos" panose="020B0004020202020204" pitchFamily="34" charset="0"/>
            </a:endParaRPr>
          </a:p>
          <a:p>
            <a:endParaRPr lang="en-GB" dirty="0"/>
          </a:p>
        </p:txBody>
      </p:sp>
      <p:sp>
        <p:nvSpPr>
          <p:cNvPr id="6" name="Footer Placeholder 5">
            <a:extLst>
              <a:ext uri="{FF2B5EF4-FFF2-40B4-BE49-F238E27FC236}">
                <a16:creationId xmlns:a16="http://schemas.microsoft.com/office/drawing/2014/main" id="{A4B129CD-9462-5CDD-48B8-7D8BB98B9206}"/>
              </a:ext>
            </a:extLst>
          </p:cNvPr>
          <p:cNvSpPr>
            <a:spLocks noGrp="1"/>
          </p:cNvSpPr>
          <p:nvPr>
            <p:ph type="ftr" sz="quarter" idx="11"/>
          </p:nvPr>
        </p:nvSpPr>
        <p:spPr>
          <a:xfrm>
            <a:off x="304800" y="6356350"/>
            <a:ext cx="10641106" cy="365125"/>
          </a:xfrm>
        </p:spPr>
        <p:txBody>
          <a:bodyPr/>
          <a:lstStyle/>
          <a:p>
            <a:r>
              <a:rPr lang="en-GB" dirty="0"/>
              <a:t>Organised and Coordinated by Woodcote (Epsom) Residents Society (WERS)</a:t>
            </a:r>
          </a:p>
        </p:txBody>
      </p:sp>
      <p:pic>
        <p:nvPicPr>
          <p:cNvPr id="7" name="Picture 6" descr="A drawing of a building">
            <a:extLst>
              <a:ext uri="{FF2B5EF4-FFF2-40B4-BE49-F238E27FC236}">
                <a16:creationId xmlns:a16="http://schemas.microsoft.com/office/drawing/2014/main" id="{B434C6D3-D6E9-714C-1812-B520255B96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4082" y="5534782"/>
            <a:ext cx="3843608" cy="1242536"/>
          </a:xfrm>
          <a:prstGeom prst="rect">
            <a:avLst/>
          </a:prstGeom>
        </p:spPr>
      </p:pic>
    </p:spTree>
    <p:extLst>
      <p:ext uri="{BB962C8B-B14F-4D97-AF65-F5344CB8AC3E}">
        <p14:creationId xmlns:p14="http://schemas.microsoft.com/office/powerpoint/2010/main" val="1485070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51F4B-0030-86AE-CBAB-4CD0F827AC12}"/>
              </a:ext>
            </a:extLst>
          </p:cNvPr>
          <p:cNvSpPr>
            <a:spLocks noGrp="1"/>
          </p:cNvSpPr>
          <p:nvPr>
            <p:ph type="title"/>
          </p:nvPr>
        </p:nvSpPr>
        <p:spPr/>
        <p:txBody>
          <a:bodyPr>
            <a:normAutofit fontScale="90000"/>
          </a:bodyPr>
          <a:lstStyle/>
          <a:p>
            <a:r>
              <a:rPr lang="en-GB" sz="4400" b="1" kern="100" dirty="0">
                <a:solidFill>
                  <a:srgbClr val="26282A"/>
                </a:solidFill>
                <a:effectLst/>
                <a:latin typeface="Helvetica" panose="020B0604020202020204" pitchFamily="34" charset="0"/>
                <a:ea typeface="Aptos" panose="020B0004020202020204" pitchFamily="34" charset="0"/>
                <a:cs typeface="Times New Roman" panose="02020603050405020304" pitchFamily="18" charset="0"/>
              </a:rPr>
              <a:t>2. Questions and Answers session</a:t>
            </a:r>
            <a:br>
              <a:rPr lang="en-GB" sz="4400" b="1" kern="100" dirty="0">
                <a:solidFill>
                  <a:srgbClr val="26282A"/>
                </a:solidFill>
                <a:effectLst/>
                <a:latin typeface="Helvetica" panose="020B0604020202020204" pitchFamily="34" charset="0"/>
                <a:ea typeface="Aptos" panose="020B0004020202020204" pitchFamily="34" charset="0"/>
                <a:cs typeface="Times New Roman" panose="02020603050405020304" pitchFamily="18" charset="0"/>
              </a:rPr>
            </a:br>
            <a:r>
              <a:rPr lang="en-GB" sz="1800" kern="100" dirty="0">
                <a:effectLst/>
                <a:latin typeface="Aptos" panose="020B0004020202020204" pitchFamily="34" charset="0"/>
                <a:ea typeface="Aptos" panose="020B0004020202020204" pitchFamily="34" charset="0"/>
                <a:cs typeface="Times New Roman" panose="02020603050405020304" pitchFamily="18" charset="0"/>
              </a:rPr>
              <a:t>Suggest </a:t>
            </a:r>
            <a:r>
              <a:rPr lang="en-GB" sz="18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red questions directed to Police </a:t>
            </a:r>
            <a:r>
              <a:rPr lang="en-GB" sz="1800" kern="100" dirty="0">
                <a:effectLst/>
                <a:latin typeface="Aptos" panose="020B0004020202020204" pitchFamily="34" charset="0"/>
                <a:ea typeface="Aptos" panose="020B0004020202020204" pitchFamily="34" charset="0"/>
                <a:cs typeface="Times New Roman" panose="02020603050405020304" pitchFamily="18" charset="0"/>
              </a:rPr>
              <a:t>and those in </a:t>
            </a:r>
            <a:r>
              <a:rPr lang="en-GB" sz="1800" b="1"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rPr>
              <a:t>blue to the Jockey Club</a:t>
            </a:r>
            <a:r>
              <a:rPr lang="en-GB" sz="1800" kern="100" dirty="0">
                <a:effectLst/>
                <a:latin typeface="Aptos" panose="020B0004020202020204" pitchFamily="34" charset="0"/>
                <a:ea typeface="Aptos" panose="020B0004020202020204" pitchFamily="34" charset="0"/>
                <a:cs typeface="Times New Roman" panose="02020603050405020304" pitchFamily="18" charset="0"/>
              </a:rPr>
              <a:t>.</a:t>
            </a:r>
            <a:br>
              <a:rPr lang="en-GB" sz="1800" kern="100" dirty="0">
                <a:effectLst/>
                <a:latin typeface="Aptos" panose="020B0004020202020204" pitchFamily="34" charset="0"/>
                <a:ea typeface="Aptos" panose="020B000402020202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6B718050-E5C4-B98D-2865-B00873C8B688}"/>
              </a:ext>
            </a:extLst>
          </p:cNvPr>
          <p:cNvSpPr>
            <a:spLocks noGrp="1"/>
          </p:cNvSpPr>
          <p:nvPr>
            <p:ph idx="1"/>
          </p:nvPr>
        </p:nvSpPr>
        <p:spPr>
          <a:xfrm>
            <a:off x="838200" y="1515035"/>
            <a:ext cx="10515600" cy="4661928"/>
          </a:xfrm>
        </p:spPr>
        <p:txBody>
          <a:bodyPr>
            <a:normAutofit/>
          </a:bodyPr>
          <a:lstStyle/>
          <a:p>
            <a:pPr marL="342900" indent="-342900">
              <a:buFont typeface="+mj-lt"/>
              <a:buAutoNum type="arabicPeriod"/>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“We reported gunshots in the woods on 24th May 2024 via both 101 and 999, </a:t>
            </a:r>
            <a:r>
              <a:rPr lang="en-GB" sz="18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why were we not taken seriously?</a:t>
            </a: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indent="-342900">
              <a:buFont typeface="+mj-lt"/>
              <a:buAutoNum type="arabicPeriod"/>
            </a:pPr>
            <a:r>
              <a:rPr lang="en-GB" sz="1800" dirty="0">
                <a:effectLst/>
                <a:latin typeface="Aptos" panose="020B0004020202020204" pitchFamily="34" charset="0"/>
                <a:ea typeface="Aptos" panose="020B0004020202020204" pitchFamily="34" charset="0"/>
                <a:cs typeface="Times New Roman" panose="02020603050405020304" pitchFamily="18" charset="0"/>
              </a:rPr>
              <a:t>After the first actual incident (Wednesday 29th, at Dan Malloy's house in Grosvenor Road) our fears that things were not right were confirmed. </a:t>
            </a:r>
            <a:r>
              <a:rPr lang="en-GB" sz="1800" b="1"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Why was there no more police presence?</a:t>
            </a:r>
          </a:p>
          <a:p>
            <a:pPr marL="342900" indent="-342900">
              <a:buFont typeface="+mj-lt"/>
              <a:buAutoNum type="arabicPeriod"/>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The next day (30th May) we, and several other houses were hit with 9mm steel shot, causing thousands of pounds of damage. Simultaneously, we and other neighbours, reported more gunshots in the woods. This led to armed police arriving. </a:t>
            </a:r>
          </a:p>
          <a:p>
            <a:pPr lvl="1"/>
            <a:r>
              <a:rPr lang="en-GB" sz="1400" kern="100" dirty="0">
                <a:effectLst/>
                <a:latin typeface="Aptos" panose="020B0004020202020204" pitchFamily="34" charset="0"/>
                <a:ea typeface="Aptos" panose="020B0004020202020204" pitchFamily="34" charset="0"/>
                <a:cs typeface="Times New Roman" panose="02020603050405020304" pitchFamily="18" charset="0"/>
              </a:rPr>
              <a:t>After this incident we were given an overall reference number by the armed police, but no specific crime number to use.  </a:t>
            </a:r>
            <a:r>
              <a:rPr lang="en-GB" sz="14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Why?</a:t>
            </a:r>
          </a:p>
          <a:p>
            <a:pPr marL="342900" indent="-342900">
              <a:lnSpc>
                <a:spcPct val="115000"/>
              </a:lnSpc>
              <a:spcAft>
                <a:spcPts val="800"/>
              </a:spcAft>
              <a:buFont typeface="+mj-lt"/>
              <a:buAutoNum type="arabicPeriod"/>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The PCSOs then visited on 1st June but had no idea that we were one of the victims of the damage, there was nothing on file connecting our property to the events of 30th, we had to work it through with them, in order to link all the events together, but have no idea who else was involved.</a:t>
            </a:r>
          </a:p>
          <a:p>
            <a:pPr lvl="1">
              <a:lnSpc>
                <a:spcPct val="115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In this case, </a:t>
            </a:r>
            <a:r>
              <a:rPr lang="en-GB" sz="14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have all the events of the 30th been connected and investigated?</a:t>
            </a:r>
          </a:p>
          <a:p>
            <a:pPr marL="342900" indent="-342900">
              <a:lnSpc>
                <a:spcPct val="115000"/>
              </a:lnSpc>
              <a:spcAft>
                <a:spcPts val="800"/>
              </a:spcAft>
              <a:buFont typeface="+mj-lt"/>
              <a:buAutoNum type="arabicPeriod"/>
            </a:pPr>
            <a:r>
              <a:rPr lang="en-GB" sz="18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Why has there been no follow up from the police since then?</a:t>
            </a: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GB" dirty="0"/>
          </a:p>
        </p:txBody>
      </p:sp>
      <p:sp>
        <p:nvSpPr>
          <p:cNvPr id="4" name="Footer Placeholder 3">
            <a:extLst>
              <a:ext uri="{FF2B5EF4-FFF2-40B4-BE49-F238E27FC236}">
                <a16:creationId xmlns:a16="http://schemas.microsoft.com/office/drawing/2014/main" id="{7EA4D8AE-05DD-2EDD-5529-942D7B7C4C84}"/>
              </a:ext>
            </a:extLst>
          </p:cNvPr>
          <p:cNvSpPr>
            <a:spLocks noGrp="1"/>
          </p:cNvSpPr>
          <p:nvPr>
            <p:ph type="ftr" sz="quarter" idx="11"/>
          </p:nvPr>
        </p:nvSpPr>
        <p:spPr>
          <a:xfrm>
            <a:off x="0" y="6356350"/>
            <a:ext cx="11430000" cy="365125"/>
          </a:xfrm>
        </p:spPr>
        <p:txBody>
          <a:bodyPr/>
          <a:lstStyle/>
          <a:p>
            <a:r>
              <a:rPr lang="en-GB" dirty="0"/>
              <a:t>Organised and Coordinated by Woodcote (Epsom) Residents Society (WERS)</a:t>
            </a:r>
          </a:p>
        </p:txBody>
      </p:sp>
      <p:pic>
        <p:nvPicPr>
          <p:cNvPr id="5" name="Picture 4" descr="A drawing of a building">
            <a:extLst>
              <a:ext uri="{FF2B5EF4-FFF2-40B4-BE49-F238E27FC236}">
                <a16:creationId xmlns:a16="http://schemas.microsoft.com/office/drawing/2014/main" id="{66C4B6D0-F7E1-AE7A-6915-2D4FF69EF4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4082" y="5534782"/>
            <a:ext cx="3843608" cy="1242536"/>
          </a:xfrm>
          <a:prstGeom prst="rect">
            <a:avLst/>
          </a:prstGeom>
        </p:spPr>
      </p:pic>
    </p:spTree>
    <p:extLst>
      <p:ext uri="{BB962C8B-B14F-4D97-AF65-F5344CB8AC3E}">
        <p14:creationId xmlns:p14="http://schemas.microsoft.com/office/powerpoint/2010/main" val="902115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51F4B-0030-86AE-CBAB-4CD0F827AC12}"/>
              </a:ext>
            </a:extLst>
          </p:cNvPr>
          <p:cNvSpPr>
            <a:spLocks noGrp="1"/>
          </p:cNvSpPr>
          <p:nvPr>
            <p:ph type="title"/>
          </p:nvPr>
        </p:nvSpPr>
        <p:spPr/>
        <p:txBody>
          <a:bodyPr>
            <a:normAutofit fontScale="90000"/>
          </a:bodyPr>
          <a:lstStyle/>
          <a:p>
            <a:r>
              <a:rPr lang="en-GB" sz="4400" b="1" kern="100" dirty="0">
                <a:solidFill>
                  <a:srgbClr val="26282A"/>
                </a:solidFill>
                <a:effectLst/>
                <a:latin typeface="Helvetica" panose="020B0604020202020204" pitchFamily="34" charset="0"/>
                <a:ea typeface="Aptos" panose="020B0004020202020204" pitchFamily="34" charset="0"/>
                <a:cs typeface="Times New Roman" panose="02020603050405020304" pitchFamily="18" charset="0"/>
              </a:rPr>
              <a:t>2. Questions and Answers session – cont.</a:t>
            </a:r>
            <a:br>
              <a:rPr lang="en-GB" sz="5400" kern="100" dirty="0">
                <a:effectLst/>
                <a:latin typeface="Aptos" panose="020B0004020202020204" pitchFamily="34" charset="0"/>
                <a:ea typeface="Aptos" panose="020B000402020202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6B718050-E5C4-B98D-2865-B00873C8B688}"/>
              </a:ext>
            </a:extLst>
          </p:cNvPr>
          <p:cNvSpPr>
            <a:spLocks noGrp="1"/>
          </p:cNvSpPr>
          <p:nvPr>
            <p:ph idx="1"/>
          </p:nvPr>
        </p:nvSpPr>
        <p:spPr>
          <a:xfrm>
            <a:off x="838200" y="1057835"/>
            <a:ext cx="10515600" cy="5119128"/>
          </a:xfrm>
        </p:spPr>
        <p:txBody>
          <a:bodyPr>
            <a:normAutofit/>
          </a:bodyPr>
          <a:lstStyle/>
          <a:p>
            <a:pPr marL="342900" indent="-342900">
              <a:buFont typeface="+mj-lt"/>
              <a:buAutoNum type="arabicPeriod" startAt="6"/>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We are aware some neighbours contacted the police command centre at the grandstand to report the issues and were told 'there is nothing we can do from here' -</a:t>
            </a:r>
            <a:r>
              <a:rPr lang="en-GB" sz="18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why?</a:t>
            </a:r>
          </a:p>
          <a:p>
            <a:pPr marL="342900" indent="-342900">
              <a:buFont typeface="+mj-lt"/>
              <a:buAutoNum type="arabicPeriod" startAt="6"/>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The police were posting about their pro-active approach to policing the event, on social media. This is factually incorrect, </a:t>
            </a:r>
            <a:r>
              <a:rPr lang="en-GB" sz="18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why was there no police patrolling in Langley Vale before the event, and why were they not reactive to reports of gunshots before and during the weekend?</a:t>
            </a: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indent="-342900">
              <a:buFont typeface="+mj-lt"/>
              <a:buAutoNum type="arabicPeriod" startAt="6"/>
            </a:pPr>
            <a:r>
              <a:rPr lang="en-GB" sz="18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Why is Langley Vale outside the temporary dispersal area and sites, such as the RAC and golf course inside it? There has to be a logical reason, we are told it's because it's an emergency route but that would make sense if it was inside the dispersal area, not outside?</a:t>
            </a: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indent="-342900">
              <a:buFont typeface="+mj-lt"/>
              <a:buAutoNum type="arabicPeriod" startAt="6"/>
            </a:pPr>
            <a:r>
              <a:rPr lang="en-GB" sz="18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Did the Surrey/Sussex firearms licensing office receive reports and check on firearms license holders in Langley Vale?</a:t>
            </a: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indent="-342900">
              <a:buFont typeface="+mj-lt"/>
              <a:buAutoNum type="arabicPeriod" startAt="6"/>
            </a:pPr>
            <a:r>
              <a:rPr lang="en-GB" sz="1800" b="1" kern="100" dirty="0">
                <a:solidFill>
                  <a:srgbClr val="4C94D8"/>
                </a:solidFill>
                <a:effectLst/>
                <a:latin typeface="Aptos" panose="020B0004020202020204" pitchFamily="34" charset="0"/>
                <a:ea typeface="Aptos" panose="020B0004020202020204" pitchFamily="34" charset="0"/>
                <a:cs typeface="Times New Roman" panose="02020603050405020304" pitchFamily="18" charset="0"/>
              </a:rPr>
              <a:t>What the concrete/solid plans for policing the event in 2025, given the Jockey Club plan to extend the event to a week. how will Langley Vale be protected better?</a:t>
            </a: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indent="-342900">
              <a:buFont typeface="+mj-lt"/>
              <a:buAutoNum type="arabicPeriod" startAt="6"/>
            </a:pPr>
            <a:r>
              <a:rPr lang="en-GB" sz="1800" b="1" kern="100" dirty="0">
                <a:solidFill>
                  <a:srgbClr val="4C94D8"/>
                </a:solidFill>
                <a:effectLst/>
                <a:latin typeface="Aptos" panose="020B0004020202020204" pitchFamily="34" charset="0"/>
                <a:ea typeface="Aptos" panose="020B0004020202020204" pitchFamily="34" charset="0"/>
                <a:cs typeface="Times New Roman" panose="02020603050405020304" pitchFamily="18" charset="0"/>
              </a:rPr>
              <a:t>Why does the Jockey Club not see this as their corporate social responsibility, given their two closest neighbours, Langley Vale and </a:t>
            </a:r>
            <a:r>
              <a:rPr lang="en-GB" sz="1800" b="1" kern="100" dirty="0" err="1">
                <a:solidFill>
                  <a:srgbClr val="4C94D8"/>
                </a:solidFill>
                <a:effectLst/>
                <a:latin typeface="Aptos" panose="020B0004020202020204" pitchFamily="34" charset="0"/>
                <a:ea typeface="Aptos" panose="020B0004020202020204" pitchFamily="34" charset="0"/>
                <a:cs typeface="Times New Roman" panose="02020603050405020304" pitchFamily="18" charset="0"/>
              </a:rPr>
              <a:t>Tattenham</a:t>
            </a:r>
            <a:r>
              <a:rPr lang="en-GB" sz="1800" b="1" kern="100" dirty="0">
                <a:solidFill>
                  <a:srgbClr val="4C94D8"/>
                </a:solidFill>
                <a:effectLst/>
                <a:latin typeface="Aptos" panose="020B0004020202020204" pitchFamily="34" charset="0"/>
                <a:ea typeface="Aptos" panose="020B0004020202020204" pitchFamily="34" charset="0"/>
                <a:cs typeface="Times New Roman" panose="02020603050405020304" pitchFamily="18" charset="0"/>
              </a:rPr>
              <a:t> corner, both experienced crime this year?</a:t>
            </a: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indent="-342900">
              <a:buFont typeface="+mj-lt"/>
              <a:buAutoNum type="arabicPeriod" startAt="6"/>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Last question</a:t>
            </a:r>
            <a:r>
              <a:rPr lang="en-GB" sz="1800" b="1" kern="100" dirty="0">
                <a:solidFill>
                  <a:srgbClr val="4C94D8"/>
                </a:solidFill>
                <a:effectLst/>
                <a:latin typeface="Aptos" panose="020B0004020202020204" pitchFamily="34" charset="0"/>
                <a:ea typeface="Aptos" panose="020B0004020202020204" pitchFamily="34" charset="0"/>
                <a:cs typeface="Times New Roman" panose="02020603050405020304" pitchFamily="18" charset="0"/>
              </a:rPr>
              <a:t>, why is only the bottom of Langley Vale coned off to prevent parking? </a:t>
            </a:r>
            <a:r>
              <a:rPr lang="en-GB" sz="1800" kern="100" dirty="0">
                <a:effectLst/>
                <a:latin typeface="Aptos" panose="020B0004020202020204" pitchFamily="34" charset="0"/>
                <a:ea typeface="Aptos" panose="020B0004020202020204" pitchFamily="34" charset="0"/>
                <a:cs typeface="Times New Roman" panose="02020603050405020304" pitchFamily="18" charset="0"/>
              </a:rPr>
              <a:t>This forces people to park at the top, which is closer to the event. I'm requesting that at least Rosebery Road is coned bottom to top.</a:t>
            </a:r>
          </a:p>
          <a:p>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GB" dirty="0"/>
          </a:p>
        </p:txBody>
      </p:sp>
      <p:sp>
        <p:nvSpPr>
          <p:cNvPr id="4" name="Footer Placeholder 3">
            <a:extLst>
              <a:ext uri="{FF2B5EF4-FFF2-40B4-BE49-F238E27FC236}">
                <a16:creationId xmlns:a16="http://schemas.microsoft.com/office/drawing/2014/main" id="{88D5E70A-9A79-1283-D37E-C4D82557E472}"/>
              </a:ext>
            </a:extLst>
          </p:cNvPr>
          <p:cNvSpPr>
            <a:spLocks noGrp="1"/>
          </p:cNvSpPr>
          <p:nvPr>
            <p:ph type="ftr" sz="quarter" idx="11"/>
          </p:nvPr>
        </p:nvSpPr>
        <p:spPr>
          <a:xfrm>
            <a:off x="0" y="6356350"/>
            <a:ext cx="11474824" cy="365125"/>
          </a:xfrm>
        </p:spPr>
        <p:txBody>
          <a:bodyPr/>
          <a:lstStyle/>
          <a:p>
            <a:r>
              <a:rPr lang="en-GB" dirty="0"/>
              <a:t>Organised and Coordinated by Woodcote (Epsom) Residents Society (WERS)</a:t>
            </a:r>
          </a:p>
        </p:txBody>
      </p:sp>
      <p:pic>
        <p:nvPicPr>
          <p:cNvPr id="5" name="Picture 4" descr="A drawing of a building">
            <a:extLst>
              <a:ext uri="{FF2B5EF4-FFF2-40B4-BE49-F238E27FC236}">
                <a16:creationId xmlns:a16="http://schemas.microsoft.com/office/drawing/2014/main" id="{C058AD00-875B-7C3C-BB10-607F4CDD8B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4082" y="5534782"/>
            <a:ext cx="3843608" cy="1242536"/>
          </a:xfrm>
          <a:prstGeom prst="rect">
            <a:avLst/>
          </a:prstGeom>
        </p:spPr>
      </p:pic>
    </p:spTree>
    <p:extLst>
      <p:ext uri="{BB962C8B-B14F-4D97-AF65-F5344CB8AC3E}">
        <p14:creationId xmlns:p14="http://schemas.microsoft.com/office/powerpoint/2010/main" val="3984849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BC9CB-AA3B-F45C-CF3C-C45A35865016}"/>
              </a:ext>
            </a:extLst>
          </p:cNvPr>
          <p:cNvSpPr>
            <a:spLocks noGrp="1"/>
          </p:cNvSpPr>
          <p:nvPr>
            <p:ph type="title"/>
          </p:nvPr>
        </p:nvSpPr>
        <p:spPr/>
        <p:txBody>
          <a:bodyPr/>
          <a:lstStyle/>
          <a:p>
            <a:r>
              <a:rPr lang="en-GB" sz="4400" b="1" kern="100" dirty="0">
                <a:solidFill>
                  <a:srgbClr val="26282A"/>
                </a:solidFill>
                <a:effectLst/>
                <a:latin typeface="Helvetica" panose="020B0604020202020204" pitchFamily="34" charset="0"/>
                <a:ea typeface="Aptos" panose="020B0004020202020204" pitchFamily="34" charset="0"/>
                <a:cs typeface="Times New Roman" panose="02020603050405020304" pitchFamily="18" charset="0"/>
              </a:rPr>
              <a:t>3. Moving forward </a:t>
            </a:r>
            <a:endParaRPr lang="en-GB" dirty="0"/>
          </a:p>
        </p:txBody>
      </p:sp>
      <p:sp>
        <p:nvSpPr>
          <p:cNvPr id="3" name="Content Placeholder 2">
            <a:extLst>
              <a:ext uri="{FF2B5EF4-FFF2-40B4-BE49-F238E27FC236}">
                <a16:creationId xmlns:a16="http://schemas.microsoft.com/office/drawing/2014/main" id="{FA8A3E41-47EB-67F1-875A-96CCF97E2988}"/>
              </a:ext>
            </a:extLst>
          </p:cNvPr>
          <p:cNvSpPr>
            <a:spLocks noGrp="1"/>
          </p:cNvSpPr>
          <p:nvPr>
            <p:ph idx="1"/>
          </p:nvPr>
        </p:nvSpPr>
        <p:spPr/>
        <p:txBody>
          <a:bodyPr/>
          <a:lstStyle/>
          <a:p>
            <a:pPr marL="0" indent="0">
              <a:buNone/>
            </a:pPr>
            <a:r>
              <a:rPr lang="en-GB" sz="2800" dirty="0">
                <a:solidFill>
                  <a:srgbClr val="26282A"/>
                </a:solidFill>
                <a:effectLst/>
                <a:latin typeface="Helvetica" panose="020B0604020202020204" pitchFamily="34" charset="0"/>
                <a:ea typeface="Aptos" panose="020B0004020202020204" pitchFamily="34" charset="0"/>
                <a:cs typeface="Aptos" panose="020B0004020202020204" pitchFamily="34" charset="0"/>
              </a:rPr>
              <a:t>Commitments from stakeholders on how we can all come together to better protect Langley Vale during the Derby Festival</a:t>
            </a:r>
            <a:endParaRPr lang="en-GB" sz="4000" dirty="0">
              <a:effectLst/>
              <a:latin typeface="Aptos" panose="020B0004020202020204" pitchFamily="34" charset="0"/>
              <a:ea typeface="Aptos" panose="020B0004020202020204" pitchFamily="34" charset="0"/>
              <a:cs typeface="Aptos" panose="020B0004020202020204" pitchFamily="34" charset="0"/>
            </a:endParaRPr>
          </a:p>
          <a:p>
            <a:endParaRPr lang="en-GB" dirty="0"/>
          </a:p>
        </p:txBody>
      </p:sp>
      <p:sp>
        <p:nvSpPr>
          <p:cNvPr id="4" name="Footer Placeholder 3">
            <a:extLst>
              <a:ext uri="{FF2B5EF4-FFF2-40B4-BE49-F238E27FC236}">
                <a16:creationId xmlns:a16="http://schemas.microsoft.com/office/drawing/2014/main" id="{C4D15CAA-88C5-C817-E35B-551AD048699C}"/>
              </a:ext>
            </a:extLst>
          </p:cNvPr>
          <p:cNvSpPr>
            <a:spLocks noGrp="1"/>
          </p:cNvSpPr>
          <p:nvPr>
            <p:ph type="ftr" sz="quarter" idx="11"/>
          </p:nvPr>
        </p:nvSpPr>
        <p:spPr>
          <a:xfrm>
            <a:off x="0" y="6356350"/>
            <a:ext cx="11474824" cy="365125"/>
          </a:xfrm>
        </p:spPr>
        <p:txBody>
          <a:bodyPr/>
          <a:lstStyle/>
          <a:p>
            <a:r>
              <a:rPr lang="en-GB" dirty="0"/>
              <a:t>Organised and Coordinated by Woodcote (Epsom) Residents Society (WERS)</a:t>
            </a:r>
          </a:p>
        </p:txBody>
      </p:sp>
      <p:pic>
        <p:nvPicPr>
          <p:cNvPr id="5" name="Picture 4" descr="A drawing of a building">
            <a:extLst>
              <a:ext uri="{FF2B5EF4-FFF2-40B4-BE49-F238E27FC236}">
                <a16:creationId xmlns:a16="http://schemas.microsoft.com/office/drawing/2014/main" id="{33C2C573-76B4-CBC7-C011-DB8A19E88D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4082" y="5534782"/>
            <a:ext cx="3843608" cy="1242536"/>
          </a:xfrm>
          <a:prstGeom prst="rect">
            <a:avLst/>
          </a:prstGeom>
        </p:spPr>
      </p:pic>
    </p:spTree>
    <p:extLst>
      <p:ext uri="{BB962C8B-B14F-4D97-AF65-F5344CB8AC3E}">
        <p14:creationId xmlns:p14="http://schemas.microsoft.com/office/powerpoint/2010/main" val="2299666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718D8-44CD-25F5-6D85-C92DA1D6FD0E}"/>
              </a:ext>
            </a:extLst>
          </p:cNvPr>
          <p:cNvSpPr>
            <a:spLocks noGrp="1"/>
          </p:cNvSpPr>
          <p:nvPr>
            <p:ph type="title"/>
          </p:nvPr>
        </p:nvSpPr>
        <p:spPr/>
        <p:txBody>
          <a:bodyPr/>
          <a:lstStyle/>
          <a:p>
            <a:r>
              <a:rPr lang="en-GB" sz="4400" b="1" dirty="0">
                <a:solidFill>
                  <a:srgbClr val="26282A"/>
                </a:solidFill>
                <a:effectLst/>
                <a:latin typeface="Helvetica" panose="020B0604020202020204" pitchFamily="34" charset="0"/>
                <a:ea typeface="Aptos" panose="020B0004020202020204" pitchFamily="34" charset="0"/>
                <a:cs typeface="Aptos" panose="020B0004020202020204" pitchFamily="34" charset="0"/>
              </a:rPr>
              <a:t>4. Communications</a:t>
            </a:r>
            <a:endParaRPr lang="en-GB" dirty="0"/>
          </a:p>
        </p:txBody>
      </p:sp>
      <p:sp>
        <p:nvSpPr>
          <p:cNvPr id="3" name="Content Placeholder 2">
            <a:extLst>
              <a:ext uri="{FF2B5EF4-FFF2-40B4-BE49-F238E27FC236}">
                <a16:creationId xmlns:a16="http://schemas.microsoft.com/office/drawing/2014/main" id="{A841F625-D368-C804-347B-981B3E783C15}"/>
              </a:ext>
            </a:extLst>
          </p:cNvPr>
          <p:cNvSpPr>
            <a:spLocks noGrp="1"/>
          </p:cNvSpPr>
          <p:nvPr>
            <p:ph idx="1"/>
          </p:nvPr>
        </p:nvSpPr>
        <p:spPr/>
        <p:txBody>
          <a:bodyPr/>
          <a:lstStyle/>
          <a:p>
            <a:pPr marL="0" indent="0">
              <a:buNone/>
            </a:pPr>
            <a:r>
              <a:rPr lang="en-GB" sz="2800" dirty="0">
                <a:solidFill>
                  <a:srgbClr val="26282A"/>
                </a:solidFill>
                <a:effectLst/>
                <a:latin typeface="Helvetica" panose="020B0604020202020204" pitchFamily="34" charset="0"/>
                <a:ea typeface="Aptos" panose="020B0004020202020204" pitchFamily="34" charset="0"/>
                <a:cs typeface="Aptos" panose="020B0004020202020204" pitchFamily="34" charset="0"/>
              </a:rPr>
              <a:t>Discuss improvements on how do we communicate problems, to whom, what telephone number should all use to get a response?</a:t>
            </a:r>
            <a:endParaRPr lang="en-GB" sz="4000" dirty="0">
              <a:effectLst/>
              <a:latin typeface="Aptos" panose="020B0004020202020204" pitchFamily="34" charset="0"/>
              <a:ea typeface="Aptos" panose="020B0004020202020204" pitchFamily="34" charset="0"/>
              <a:cs typeface="Aptos" panose="020B0004020202020204" pitchFamily="34" charset="0"/>
            </a:endParaRPr>
          </a:p>
          <a:p>
            <a:endParaRPr lang="en-GB" dirty="0"/>
          </a:p>
        </p:txBody>
      </p:sp>
      <p:sp>
        <p:nvSpPr>
          <p:cNvPr id="4" name="Footer Placeholder 3">
            <a:extLst>
              <a:ext uri="{FF2B5EF4-FFF2-40B4-BE49-F238E27FC236}">
                <a16:creationId xmlns:a16="http://schemas.microsoft.com/office/drawing/2014/main" id="{B5A8A30F-200B-4565-41E4-E4A114C0B695}"/>
              </a:ext>
            </a:extLst>
          </p:cNvPr>
          <p:cNvSpPr>
            <a:spLocks noGrp="1"/>
          </p:cNvSpPr>
          <p:nvPr>
            <p:ph type="ftr" sz="quarter" idx="11"/>
          </p:nvPr>
        </p:nvSpPr>
        <p:spPr>
          <a:xfrm>
            <a:off x="0" y="6356350"/>
            <a:ext cx="11501718" cy="365125"/>
          </a:xfrm>
        </p:spPr>
        <p:txBody>
          <a:bodyPr/>
          <a:lstStyle/>
          <a:p>
            <a:r>
              <a:rPr lang="en-GB" dirty="0"/>
              <a:t>Organised and Coordinated by Woodcote (Epsom) Residents Society (WERS)</a:t>
            </a:r>
          </a:p>
        </p:txBody>
      </p:sp>
      <p:pic>
        <p:nvPicPr>
          <p:cNvPr id="5" name="Picture 4" descr="A drawing of a building">
            <a:extLst>
              <a:ext uri="{FF2B5EF4-FFF2-40B4-BE49-F238E27FC236}">
                <a16:creationId xmlns:a16="http://schemas.microsoft.com/office/drawing/2014/main" id="{01FC0D2B-333C-0C5C-C874-748BFD02A3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4082" y="5534782"/>
            <a:ext cx="3843608" cy="1242536"/>
          </a:xfrm>
          <a:prstGeom prst="rect">
            <a:avLst/>
          </a:prstGeom>
        </p:spPr>
      </p:pic>
    </p:spTree>
    <p:extLst>
      <p:ext uri="{BB962C8B-B14F-4D97-AF65-F5344CB8AC3E}">
        <p14:creationId xmlns:p14="http://schemas.microsoft.com/office/powerpoint/2010/main" val="3134238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A46E2-3FB7-A84F-58F8-5C354867E9CC}"/>
              </a:ext>
            </a:extLst>
          </p:cNvPr>
          <p:cNvSpPr>
            <a:spLocks noGrp="1"/>
          </p:cNvSpPr>
          <p:nvPr>
            <p:ph type="title"/>
          </p:nvPr>
        </p:nvSpPr>
        <p:spPr/>
        <p:txBody>
          <a:bodyPr>
            <a:normAutofit/>
          </a:bodyPr>
          <a:lstStyle/>
          <a:p>
            <a:r>
              <a:rPr lang="en-GB" sz="4400" b="1" dirty="0">
                <a:solidFill>
                  <a:srgbClr val="26282A"/>
                </a:solidFill>
                <a:effectLst/>
                <a:latin typeface="Helvetica" panose="020B0604020202020204" pitchFamily="34" charset="0"/>
                <a:ea typeface="Aptos" panose="020B0004020202020204" pitchFamily="34" charset="0"/>
                <a:cs typeface="Aptos" panose="020B0004020202020204" pitchFamily="34" charset="0"/>
              </a:rPr>
              <a:t>5. Thanks and Close the meeting</a:t>
            </a:r>
            <a:endParaRPr lang="en-GB" dirty="0"/>
          </a:p>
        </p:txBody>
      </p:sp>
      <p:sp>
        <p:nvSpPr>
          <p:cNvPr id="3" name="Content Placeholder 2">
            <a:extLst>
              <a:ext uri="{FF2B5EF4-FFF2-40B4-BE49-F238E27FC236}">
                <a16:creationId xmlns:a16="http://schemas.microsoft.com/office/drawing/2014/main" id="{D11F6B73-2DCE-D364-03BF-22843E4A72FE}"/>
              </a:ext>
            </a:extLst>
          </p:cNvPr>
          <p:cNvSpPr>
            <a:spLocks noGrp="1"/>
          </p:cNvSpPr>
          <p:nvPr>
            <p:ph idx="1"/>
          </p:nvPr>
        </p:nvSpPr>
        <p:spPr/>
        <p:txBody>
          <a:bodyPr/>
          <a:lstStyle/>
          <a:p>
            <a:r>
              <a:rPr lang="en-GB" sz="2800" b="1" dirty="0">
                <a:solidFill>
                  <a:srgbClr val="26282A"/>
                </a:solidFill>
                <a:effectLst/>
                <a:latin typeface="Helvetica" panose="020B0604020202020204" pitchFamily="34" charset="0"/>
                <a:ea typeface="Aptos" panose="020B0004020202020204" pitchFamily="34" charset="0"/>
                <a:cs typeface="Aptos" panose="020B0004020202020204" pitchFamily="34" charset="0"/>
              </a:rPr>
              <a:t>Thanks and Close the meeting</a:t>
            </a:r>
            <a:r>
              <a:rPr lang="en-GB" sz="2800" b="1" dirty="0">
                <a:effectLst/>
                <a:latin typeface="Helvetica" panose="020B0604020202020204" pitchFamily="34" charset="0"/>
                <a:ea typeface="Aptos" panose="020B0004020202020204" pitchFamily="34" charset="0"/>
                <a:cs typeface="Aptos" panose="020B0004020202020204" pitchFamily="34" charset="0"/>
              </a:rPr>
              <a:t> – 09:30pm at the latest.</a:t>
            </a:r>
            <a:endParaRPr lang="en-GB" sz="4000" dirty="0">
              <a:effectLst/>
              <a:latin typeface="Aptos" panose="020B0004020202020204" pitchFamily="34" charset="0"/>
              <a:ea typeface="Aptos" panose="020B0004020202020204" pitchFamily="34" charset="0"/>
              <a:cs typeface="Aptos" panose="020B0004020202020204" pitchFamily="34" charset="0"/>
            </a:endParaRPr>
          </a:p>
          <a:p>
            <a:endParaRPr lang="en-GB" dirty="0"/>
          </a:p>
        </p:txBody>
      </p:sp>
      <p:sp>
        <p:nvSpPr>
          <p:cNvPr id="4" name="Footer Placeholder 3">
            <a:extLst>
              <a:ext uri="{FF2B5EF4-FFF2-40B4-BE49-F238E27FC236}">
                <a16:creationId xmlns:a16="http://schemas.microsoft.com/office/drawing/2014/main" id="{5C736C0D-1E3D-A625-7B5B-25A09C657A4B}"/>
              </a:ext>
            </a:extLst>
          </p:cNvPr>
          <p:cNvSpPr>
            <a:spLocks noGrp="1"/>
          </p:cNvSpPr>
          <p:nvPr>
            <p:ph type="ftr" sz="quarter" idx="11"/>
          </p:nvPr>
        </p:nvSpPr>
        <p:spPr>
          <a:xfrm>
            <a:off x="0" y="6356350"/>
            <a:ext cx="11456894" cy="365125"/>
          </a:xfrm>
        </p:spPr>
        <p:txBody>
          <a:bodyPr/>
          <a:lstStyle/>
          <a:p>
            <a:r>
              <a:rPr lang="en-GB" dirty="0"/>
              <a:t>Organised and Coordinated by Woodcote (Epsom) Residents Society (WERS)</a:t>
            </a:r>
          </a:p>
        </p:txBody>
      </p:sp>
      <p:pic>
        <p:nvPicPr>
          <p:cNvPr id="6" name="Picture 5" descr="A close-up of a police badge&#10;&#10;Description automatically generated">
            <a:extLst>
              <a:ext uri="{FF2B5EF4-FFF2-40B4-BE49-F238E27FC236}">
                <a16:creationId xmlns:a16="http://schemas.microsoft.com/office/drawing/2014/main" id="{8FC4279D-E348-0451-A260-481D5F00C3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31055" y="3655377"/>
            <a:ext cx="2053096" cy="1086639"/>
          </a:xfrm>
          <a:prstGeom prst="rect">
            <a:avLst/>
          </a:prstGeom>
        </p:spPr>
      </p:pic>
      <p:pic>
        <p:nvPicPr>
          <p:cNvPr id="13" name="Picture 12" descr="A drawing of a building">
            <a:extLst>
              <a:ext uri="{FF2B5EF4-FFF2-40B4-BE49-F238E27FC236}">
                <a16:creationId xmlns:a16="http://schemas.microsoft.com/office/drawing/2014/main" id="{B31190B2-FB6E-0996-B605-0F3BBAFE20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34082" y="5534782"/>
            <a:ext cx="3843608" cy="1242536"/>
          </a:xfrm>
          <a:prstGeom prst="rect">
            <a:avLst/>
          </a:prstGeom>
        </p:spPr>
      </p:pic>
    </p:spTree>
    <p:extLst>
      <p:ext uri="{BB962C8B-B14F-4D97-AF65-F5344CB8AC3E}">
        <p14:creationId xmlns:p14="http://schemas.microsoft.com/office/powerpoint/2010/main" val="4993143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162</TotalTime>
  <Words>962</Words>
  <Application>Microsoft Office PowerPoint</Application>
  <PresentationFormat>Widescreen</PresentationFormat>
  <Paragraphs>67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Aptos</vt:lpstr>
      <vt:lpstr>Aptos Display</vt:lpstr>
      <vt:lpstr>Arial</vt:lpstr>
      <vt:lpstr>Helvetica</vt:lpstr>
      <vt:lpstr>Office Theme</vt:lpstr>
      <vt:lpstr>Epsom Derby Festival Q&amp;A session   Friday 12th July 2024 at 7:00pm   Place:  Langley Vale Village Hall</vt:lpstr>
      <vt:lpstr>PowerPoint Presentation</vt:lpstr>
      <vt:lpstr>1. Welcome, Intros/Aim of meeting</vt:lpstr>
      <vt:lpstr>2. Questions and Answers session Suggest red questions directed to Police and those in blue to the Jockey Club. </vt:lpstr>
      <vt:lpstr>2. Questions and Answers session – cont. </vt:lpstr>
      <vt:lpstr>3. Moving forward </vt:lpstr>
      <vt:lpstr>4. Communications</vt:lpstr>
      <vt:lpstr>5. Thanks and Close the meeting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Steven McCormick</dc:creator>
  <cp:lastModifiedBy>Jane Clarke</cp:lastModifiedBy>
  <cp:revision>3</cp:revision>
  <dcterms:created xsi:type="dcterms:W3CDTF">2024-07-12T12:31:09Z</dcterms:created>
  <dcterms:modified xsi:type="dcterms:W3CDTF">2024-12-04T11:10:01Z</dcterms:modified>
</cp:coreProperties>
</file>