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68FAD5-A5F1-4CC1-9ED0-B8368DAE20F1}" v="16" dt="2024-07-12T15:01:47.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93" autoAdjust="0"/>
    <p:restoredTop sz="94719"/>
  </p:normalViewPr>
  <p:slideViewPr>
    <p:cSldViewPr snapToGrid="0">
      <p:cViewPr varScale="1">
        <p:scale>
          <a:sx n="65" d="100"/>
          <a:sy n="65" d="100"/>
        </p:scale>
        <p:origin x="10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A5241-32D9-4D16-9AC4-531790D26592}" type="datetimeFigureOut">
              <a:rPr lang="en-GB" smtClean="0"/>
              <a:t>04/12/2024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76AF1-E1EB-464F-B8B5-EAE13CCD44E2}" type="slidenum">
              <a:rPr lang="en-GB" smtClean="0"/>
              <a:t>‹#›</a:t>
            </a:fld>
            <a:endParaRPr lang="en-GB"/>
          </a:p>
        </p:txBody>
      </p:sp>
    </p:spTree>
    <p:extLst>
      <p:ext uri="{BB962C8B-B14F-4D97-AF65-F5344CB8AC3E}">
        <p14:creationId xmlns:p14="http://schemas.microsoft.com/office/powerpoint/2010/main" val="906840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ACD1-8CB4-D612-F3C3-E75A70BE17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5CF0DB-6B33-7C97-7028-5572612A00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95C232E-2FB9-94CD-0281-D93581853969}"/>
              </a:ext>
            </a:extLst>
          </p:cNvPr>
          <p:cNvSpPr>
            <a:spLocks noGrp="1"/>
          </p:cNvSpPr>
          <p:nvPr>
            <p:ph type="dt" sz="half" idx="10"/>
          </p:nvPr>
        </p:nvSpPr>
        <p:spPr/>
        <p:txBody>
          <a:bodyPr/>
          <a:lstStyle/>
          <a:p>
            <a:fld id="{C4774116-C6FA-4B3D-83A1-4762C713BE62}" type="datetime1">
              <a:rPr lang="en-GB" smtClean="0"/>
              <a:t>04/12/2024</a:t>
            </a:fld>
            <a:endParaRPr lang="en-GB"/>
          </a:p>
        </p:txBody>
      </p:sp>
      <p:sp>
        <p:nvSpPr>
          <p:cNvPr id="5" name="Footer Placeholder 4">
            <a:extLst>
              <a:ext uri="{FF2B5EF4-FFF2-40B4-BE49-F238E27FC236}">
                <a16:creationId xmlns:a16="http://schemas.microsoft.com/office/drawing/2014/main" id="{400D5539-F3C5-5959-0BCE-A97F790DC103}"/>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20FBD54E-FE84-778B-91A5-5F7A0A72B86C}"/>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10706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D2530-BF60-1C4F-6526-115376CBC6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9D2C44-DC38-A9F0-C857-E0C229897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79D204-075C-B5DB-4A9C-EED5ED0B23DF}"/>
              </a:ext>
            </a:extLst>
          </p:cNvPr>
          <p:cNvSpPr>
            <a:spLocks noGrp="1"/>
          </p:cNvSpPr>
          <p:nvPr>
            <p:ph type="dt" sz="half" idx="10"/>
          </p:nvPr>
        </p:nvSpPr>
        <p:spPr/>
        <p:txBody>
          <a:bodyPr/>
          <a:lstStyle/>
          <a:p>
            <a:fld id="{8F29BF29-D0B5-40F9-816E-87DC3B9CAD62}" type="datetime1">
              <a:rPr lang="en-GB" smtClean="0"/>
              <a:t>04/12/2024</a:t>
            </a:fld>
            <a:endParaRPr lang="en-GB"/>
          </a:p>
        </p:txBody>
      </p:sp>
      <p:sp>
        <p:nvSpPr>
          <p:cNvPr id="5" name="Footer Placeholder 4">
            <a:extLst>
              <a:ext uri="{FF2B5EF4-FFF2-40B4-BE49-F238E27FC236}">
                <a16:creationId xmlns:a16="http://schemas.microsoft.com/office/drawing/2014/main" id="{3B196CE3-8299-1D9D-957A-F57ABBB98E19}"/>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A0581F83-4564-E24A-6EF5-1D3829B6BC04}"/>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437195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E27BE2-F624-3B99-2270-F6FEA29377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95D51A-C178-4860-9E09-09B057F756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0D03D4-3402-F0DF-9EF3-D85DCD8E0BB3}"/>
              </a:ext>
            </a:extLst>
          </p:cNvPr>
          <p:cNvSpPr>
            <a:spLocks noGrp="1"/>
          </p:cNvSpPr>
          <p:nvPr>
            <p:ph type="dt" sz="half" idx="10"/>
          </p:nvPr>
        </p:nvSpPr>
        <p:spPr/>
        <p:txBody>
          <a:bodyPr/>
          <a:lstStyle/>
          <a:p>
            <a:fld id="{13EF12CC-9AF1-43B5-A8BE-A3E2A50DC910}" type="datetime1">
              <a:rPr lang="en-GB" smtClean="0"/>
              <a:t>04/12/2024</a:t>
            </a:fld>
            <a:endParaRPr lang="en-GB"/>
          </a:p>
        </p:txBody>
      </p:sp>
      <p:sp>
        <p:nvSpPr>
          <p:cNvPr id="5" name="Footer Placeholder 4">
            <a:extLst>
              <a:ext uri="{FF2B5EF4-FFF2-40B4-BE49-F238E27FC236}">
                <a16:creationId xmlns:a16="http://schemas.microsoft.com/office/drawing/2014/main" id="{535F6DE2-0536-84FD-2317-2D736C1B173E}"/>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C43D1C38-CCF1-E441-50BF-74428681779C}"/>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140622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57E0-5AE3-F883-14DC-1ACD72E565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2376E8-0CC7-65AA-BC62-CA135B9941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3BE749-A053-0A15-7372-948E6DF4E5EF}"/>
              </a:ext>
            </a:extLst>
          </p:cNvPr>
          <p:cNvSpPr>
            <a:spLocks noGrp="1"/>
          </p:cNvSpPr>
          <p:nvPr>
            <p:ph type="dt" sz="half" idx="10"/>
          </p:nvPr>
        </p:nvSpPr>
        <p:spPr/>
        <p:txBody>
          <a:bodyPr/>
          <a:lstStyle/>
          <a:p>
            <a:fld id="{6AC04F65-3FEC-4BAF-9F25-2ACC16A21F97}" type="datetime1">
              <a:rPr lang="en-GB" smtClean="0"/>
              <a:t>04/12/2024</a:t>
            </a:fld>
            <a:endParaRPr lang="en-GB"/>
          </a:p>
        </p:txBody>
      </p:sp>
      <p:sp>
        <p:nvSpPr>
          <p:cNvPr id="5" name="Footer Placeholder 4">
            <a:extLst>
              <a:ext uri="{FF2B5EF4-FFF2-40B4-BE49-F238E27FC236}">
                <a16:creationId xmlns:a16="http://schemas.microsoft.com/office/drawing/2014/main" id="{6C0EC7F2-5DA5-395C-2BB8-83AFAA999873}"/>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101A9A63-4827-1FFC-7F6A-42310361A6B7}"/>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97239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65A3F-0B4E-4817-5572-C4C864F191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EEBA6C-034B-219D-45C7-F84AC839E2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7EB531-85EF-D692-15CF-B3F580E1AE72}"/>
              </a:ext>
            </a:extLst>
          </p:cNvPr>
          <p:cNvSpPr>
            <a:spLocks noGrp="1"/>
          </p:cNvSpPr>
          <p:nvPr>
            <p:ph type="dt" sz="half" idx="10"/>
          </p:nvPr>
        </p:nvSpPr>
        <p:spPr/>
        <p:txBody>
          <a:bodyPr/>
          <a:lstStyle/>
          <a:p>
            <a:fld id="{9DAA1FB2-4F15-4456-9524-5BFEFAF84E30}" type="datetime1">
              <a:rPr lang="en-GB" smtClean="0"/>
              <a:t>04/12/2024</a:t>
            </a:fld>
            <a:endParaRPr lang="en-GB"/>
          </a:p>
        </p:txBody>
      </p:sp>
      <p:sp>
        <p:nvSpPr>
          <p:cNvPr id="5" name="Footer Placeholder 4">
            <a:extLst>
              <a:ext uri="{FF2B5EF4-FFF2-40B4-BE49-F238E27FC236}">
                <a16:creationId xmlns:a16="http://schemas.microsoft.com/office/drawing/2014/main" id="{4D9D970B-315F-62B4-23A5-A64AE215745E}"/>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463EC254-F743-1AB4-6447-9DC1E22C8E64}"/>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19273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3F46E-1D7E-E670-FCC1-C127B761EC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09AD38-2ECA-DE47-C56C-5E20164C8E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C4872A-3AE0-6584-4BB5-8E17D6C1F7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5B07A58-0CD7-9A20-F6A0-169B7CC64EE1}"/>
              </a:ext>
            </a:extLst>
          </p:cNvPr>
          <p:cNvSpPr>
            <a:spLocks noGrp="1"/>
          </p:cNvSpPr>
          <p:nvPr>
            <p:ph type="dt" sz="half" idx="10"/>
          </p:nvPr>
        </p:nvSpPr>
        <p:spPr/>
        <p:txBody>
          <a:bodyPr/>
          <a:lstStyle/>
          <a:p>
            <a:fld id="{FAC92F43-744C-4E23-92F9-6B73AD9DB85C}" type="datetime1">
              <a:rPr lang="en-GB" smtClean="0"/>
              <a:t>04/12/2024</a:t>
            </a:fld>
            <a:endParaRPr lang="en-GB"/>
          </a:p>
        </p:txBody>
      </p:sp>
      <p:sp>
        <p:nvSpPr>
          <p:cNvPr id="6" name="Footer Placeholder 5">
            <a:extLst>
              <a:ext uri="{FF2B5EF4-FFF2-40B4-BE49-F238E27FC236}">
                <a16:creationId xmlns:a16="http://schemas.microsoft.com/office/drawing/2014/main" id="{8150D10A-2015-2C12-51AD-C35F95D746D5}"/>
              </a:ext>
            </a:extLst>
          </p:cNvPr>
          <p:cNvSpPr>
            <a:spLocks noGrp="1"/>
          </p:cNvSpPr>
          <p:nvPr>
            <p:ph type="ftr" sz="quarter" idx="11"/>
          </p:nvPr>
        </p:nvSpPr>
        <p:spPr/>
        <p:txBody>
          <a:bodyPr/>
          <a:lstStyle/>
          <a:p>
            <a:r>
              <a:rPr lang="en-GB"/>
              <a:t>Organised and Coordinated by Woodcote (Epsom) Residents Society (WERS)</a:t>
            </a:r>
          </a:p>
        </p:txBody>
      </p:sp>
      <p:sp>
        <p:nvSpPr>
          <p:cNvPr id="7" name="Slide Number Placeholder 6">
            <a:extLst>
              <a:ext uri="{FF2B5EF4-FFF2-40B4-BE49-F238E27FC236}">
                <a16:creationId xmlns:a16="http://schemas.microsoft.com/office/drawing/2014/main" id="{7B8304E1-4BD2-1891-8C85-A5AD2A32CEC8}"/>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845060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A645-C345-6384-ED54-5B91B44BEE4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4A96BB-5840-8AB8-DA43-A51873B757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8EC9A8-0B03-7993-EE07-ABF75A2CE0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0505291-17E7-F107-62FD-04A47E2032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0F9D48-0C02-9833-818E-BBFB86F6F6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5484536-17A0-A1B0-14C1-727797EB4052}"/>
              </a:ext>
            </a:extLst>
          </p:cNvPr>
          <p:cNvSpPr>
            <a:spLocks noGrp="1"/>
          </p:cNvSpPr>
          <p:nvPr>
            <p:ph type="dt" sz="half" idx="10"/>
          </p:nvPr>
        </p:nvSpPr>
        <p:spPr/>
        <p:txBody>
          <a:bodyPr/>
          <a:lstStyle/>
          <a:p>
            <a:fld id="{4E5455D8-B556-4E12-BF88-362FB08C1516}" type="datetime1">
              <a:rPr lang="en-GB" smtClean="0"/>
              <a:t>04/12/2024</a:t>
            </a:fld>
            <a:endParaRPr lang="en-GB"/>
          </a:p>
        </p:txBody>
      </p:sp>
      <p:sp>
        <p:nvSpPr>
          <p:cNvPr id="8" name="Footer Placeholder 7">
            <a:extLst>
              <a:ext uri="{FF2B5EF4-FFF2-40B4-BE49-F238E27FC236}">
                <a16:creationId xmlns:a16="http://schemas.microsoft.com/office/drawing/2014/main" id="{BF793435-A79D-42CB-BCBE-FE60E6F19AFB}"/>
              </a:ext>
            </a:extLst>
          </p:cNvPr>
          <p:cNvSpPr>
            <a:spLocks noGrp="1"/>
          </p:cNvSpPr>
          <p:nvPr>
            <p:ph type="ftr" sz="quarter" idx="11"/>
          </p:nvPr>
        </p:nvSpPr>
        <p:spPr/>
        <p:txBody>
          <a:bodyPr/>
          <a:lstStyle/>
          <a:p>
            <a:r>
              <a:rPr lang="en-GB"/>
              <a:t>Organised and Coordinated by Woodcote (Epsom) Residents Society (WERS)</a:t>
            </a:r>
          </a:p>
        </p:txBody>
      </p:sp>
      <p:sp>
        <p:nvSpPr>
          <p:cNvPr id="9" name="Slide Number Placeholder 8">
            <a:extLst>
              <a:ext uri="{FF2B5EF4-FFF2-40B4-BE49-F238E27FC236}">
                <a16:creationId xmlns:a16="http://schemas.microsoft.com/office/drawing/2014/main" id="{6DC4B642-992A-E6DE-48A0-72F3BD7DC78B}"/>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97950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78D7C-8815-21E1-9B14-20B4C37AF3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2959560-D17F-F7D2-E2B2-D3F62C80A229}"/>
              </a:ext>
            </a:extLst>
          </p:cNvPr>
          <p:cNvSpPr>
            <a:spLocks noGrp="1"/>
          </p:cNvSpPr>
          <p:nvPr>
            <p:ph type="dt" sz="half" idx="10"/>
          </p:nvPr>
        </p:nvSpPr>
        <p:spPr/>
        <p:txBody>
          <a:bodyPr/>
          <a:lstStyle/>
          <a:p>
            <a:fld id="{66765574-B7C7-4969-8D2A-C1EA3F387A5B}" type="datetime1">
              <a:rPr lang="en-GB" smtClean="0"/>
              <a:t>04/12/2024</a:t>
            </a:fld>
            <a:endParaRPr lang="en-GB"/>
          </a:p>
        </p:txBody>
      </p:sp>
      <p:sp>
        <p:nvSpPr>
          <p:cNvPr id="4" name="Footer Placeholder 3">
            <a:extLst>
              <a:ext uri="{FF2B5EF4-FFF2-40B4-BE49-F238E27FC236}">
                <a16:creationId xmlns:a16="http://schemas.microsoft.com/office/drawing/2014/main" id="{A5321401-F359-368B-3C95-6DA6DFDB82F8}"/>
              </a:ext>
            </a:extLst>
          </p:cNvPr>
          <p:cNvSpPr>
            <a:spLocks noGrp="1"/>
          </p:cNvSpPr>
          <p:nvPr>
            <p:ph type="ftr" sz="quarter" idx="11"/>
          </p:nvPr>
        </p:nvSpPr>
        <p:spPr/>
        <p:txBody>
          <a:bodyPr/>
          <a:lstStyle/>
          <a:p>
            <a:r>
              <a:rPr lang="en-GB"/>
              <a:t>Organised and Coordinated by Woodcote (Epsom) Residents Society (WERS)</a:t>
            </a:r>
          </a:p>
        </p:txBody>
      </p:sp>
      <p:sp>
        <p:nvSpPr>
          <p:cNvPr id="5" name="Slide Number Placeholder 4">
            <a:extLst>
              <a:ext uri="{FF2B5EF4-FFF2-40B4-BE49-F238E27FC236}">
                <a16:creationId xmlns:a16="http://schemas.microsoft.com/office/drawing/2014/main" id="{59CEE16F-82CC-3372-176D-B3ECF21A6EB9}"/>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52750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48E602-D59A-28BF-1696-FC28C1E687B2}"/>
              </a:ext>
            </a:extLst>
          </p:cNvPr>
          <p:cNvSpPr>
            <a:spLocks noGrp="1"/>
          </p:cNvSpPr>
          <p:nvPr>
            <p:ph type="dt" sz="half" idx="10"/>
          </p:nvPr>
        </p:nvSpPr>
        <p:spPr/>
        <p:txBody>
          <a:bodyPr/>
          <a:lstStyle/>
          <a:p>
            <a:fld id="{3B7E4389-D6F9-40E7-9C58-D75B1F2F6CFE}" type="datetime1">
              <a:rPr lang="en-GB" smtClean="0"/>
              <a:t>04/12/2024</a:t>
            </a:fld>
            <a:endParaRPr lang="en-GB"/>
          </a:p>
        </p:txBody>
      </p:sp>
      <p:sp>
        <p:nvSpPr>
          <p:cNvPr id="3" name="Footer Placeholder 2">
            <a:extLst>
              <a:ext uri="{FF2B5EF4-FFF2-40B4-BE49-F238E27FC236}">
                <a16:creationId xmlns:a16="http://schemas.microsoft.com/office/drawing/2014/main" id="{0329E589-5F19-C0F3-BB46-C12F2FF9471C}"/>
              </a:ext>
            </a:extLst>
          </p:cNvPr>
          <p:cNvSpPr>
            <a:spLocks noGrp="1"/>
          </p:cNvSpPr>
          <p:nvPr>
            <p:ph type="ftr" sz="quarter" idx="11"/>
          </p:nvPr>
        </p:nvSpPr>
        <p:spPr/>
        <p:txBody>
          <a:bodyPr/>
          <a:lstStyle/>
          <a:p>
            <a:r>
              <a:rPr lang="en-GB"/>
              <a:t>Organised and Coordinated by Woodcote (Epsom) Residents Society (WERS)</a:t>
            </a:r>
          </a:p>
        </p:txBody>
      </p:sp>
      <p:sp>
        <p:nvSpPr>
          <p:cNvPr id="4" name="Slide Number Placeholder 3">
            <a:extLst>
              <a:ext uri="{FF2B5EF4-FFF2-40B4-BE49-F238E27FC236}">
                <a16:creationId xmlns:a16="http://schemas.microsoft.com/office/drawing/2014/main" id="{C913C76C-9284-C787-3CED-ECBC282A02E9}"/>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45328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083DE-E32F-9E0A-3A2E-1CC62F380A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4836D8D-F7FA-B789-90D3-4B6DDFDDEE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653A35-3FF0-1E22-E793-7B04676DF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681DB6-B49E-1798-2A09-67BD7E3E4BBE}"/>
              </a:ext>
            </a:extLst>
          </p:cNvPr>
          <p:cNvSpPr>
            <a:spLocks noGrp="1"/>
          </p:cNvSpPr>
          <p:nvPr>
            <p:ph type="dt" sz="half" idx="10"/>
          </p:nvPr>
        </p:nvSpPr>
        <p:spPr/>
        <p:txBody>
          <a:bodyPr/>
          <a:lstStyle/>
          <a:p>
            <a:fld id="{44CD789E-1603-405C-8AF2-BD7B6EEB30AF}" type="datetime1">
              <a:rPr lang="en-GB" smtClean="0"/>
              <a:t>04/12/2024</a:t>
            </a:fld>
            <a:endParaRPr lang="en-GB"/>
          </a:p>
        </p:txBody>
      </p:sp>
      <p:sp>
        <p:nvSpPr>
          <p:cNvPr id="6" name="Footer Placeholder 5">
            <a:extLst>
              <a:ext uri="{FF2B5EF4-FFF2-40B4-BE49-F238E27FC236}">
                <a16:creationId xmlns:a16="http://schemas.microsoft.com/office/drawing/2014/main" id="{77B052D0-43FA-05E1-4082-144CBF5171AE}"/>
              </a:ext>
            </a:extLst>
          </p:cNvPr>
          <p:cNvSpPr>
            <a:spLocks noGrp="1"/>
          </p:cNvSpPr>
          <p:nvPr>
            <p:ph type="ftr" sz="quarter" idx="11"/>
          </p:nvPr>
        </p:nvSpPr>
        <p:spPr/>
        <p:txBody>
          <a:bodyPr/>
          <a:lstStyle/>
          <a:p>
            <a:r>
              <a:rPr lang="en-GB"/>
              <a:t>Organised and Coordinated by Woodcote (Epsom) Residents Society (WERS)</a:t>
            </a:r>
          </a:p>
        </p:txBody>
      </p:sp>
      <p:sp>
        <p:nvSpPr>
          <p:cNvPr id="7" name="Slide Number Placeholder 6">
            <a:extLst>
              <a:ext uri="{FF2B5EF4-FFF2-40B4-BE49-F238E27FC236}">
                <a16:creationId xmlns:a16="http://schemas.microsoft.com/office/drawing/2014/main" id="{0362C984-A683-D348-6D47-2C5B4A0E1AAD}"/>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840125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911EC-9A0E-EEF7-DE59-A3CC5088F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AF7112D-EFCC-EF56-B53E-FE09FCBA2A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282341-5867-C286-6CF6-F8CFA62417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05FCB-8FE3-3532-B945-4BBE1ADCDEA3}"/>
              </a:ext>
            </a:extLst>
          </p:cNvPr>
          <p:cNvSpPr>
            <a:spLocks noGrp="1"/>
          </p:cNvSpPr>
          <p:nvPr>
            <p:ph type="dt" sz="half" idx="10"/>
          </p:nvPr>
        </p:nvSpPr>
        <p:spPr/>
        <p:txBody>
          <a:bodyPr/>
          <a:lstStyle/>
          <a:p>
            <a:fld id="{C51EF86F-2671-4111-BA46-9F8899C1B57D}" type="datetime1">
              <a:rPr lang="en-GB" smtClean="0"/>
              <a:t>04/12/2024</a:t>
            </a:fld>
            <a:endParaRPr lang="en-GB"/>
          </a:p>
        </p:txBody>
      </p:sp>
      <p:sp>
        <p:nvSpPr>
          <p:cNvPr id="6" name="Footer Placeholder 5">
            <a:extLst>
              <a:ext uri="{FF2B5EF4-FFF2-40B4-BE49-F238E27FC236}">
                <a16:creationId xmlns:a16="http://schemas.microsoft.com/office/drawing/2014/main" id="{CBFB54CF-5333-AFD3-E0AF-C2A76E494F75}"/>
              </a:ext>
            </a:extLst>
          </p:cNvPr>
          <p:cNvSpPr>
            <a:spLocks noGrp="1"/>
          </p:cNvSpPr>
          <p:nvPr>
            <p:ph type="ftr" sz="quarter" idx="11"/>
          </p:nvPr>
        </p:nvSpPr>
        <p:spPr/>
        <p:txBody>
          <a:bodyPr/>
          <a:lstStyle/>
          <a:p>
            <a:r>
              <a:rPr lang="en-GB"/>
              <a:t>Organised and Coordinated by Woodcote (Epsom) Residents Society (WERS)</a:t>
            </a:r>
          </a:p>
        </p:txBody>
      </p:sp>
      <p:sp>
        <p:nvSpPr>
          <p:cNvPr id="7" name="Slide Number Placeholder 6">
            <a:extLst>
              <a:ext uri="{FF2B5EF4-FFF2-40B4-BE49-F238E27FC236}">
                <a16:creationId xmlns:a16="http://schemas.microsoft.com/office/drawing/2014/main" id="{B338C5FD-2BF7-FE04-B84D-78C7F5B58651}"/>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963186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922A02-84DF-B168-825D-B87FF42AB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77A9A9-E7BD-C77D-6A8E-6F43EBAE7D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789EB4-88FE-24C9-1629-6A5EF4F560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2E379-D7A5-48E0-8974-98C47E2DA5E1}" type="datetime1">
              <a:rPr lang="en-GB" smtClean="0"/>
              <a:t>04/12/2024</a:t>
            </a:fld>
            <a:endParaRPr lang="en-GB"/>
          </a:p>
        </p:txBody>
      </p:sp>
      <p:sp>
        <p:nvSpPr>
          <p:cNvPr id="5" name="Footer Placeholder 4">
            <a:extLst>
              <a:ext uri="{FF2B5EF4-FFF2-40B4-BE49-F238E27FC236}">
                <a16:creationId xmlns:a16="http://schemas.microsoft.com/office/drawing/2014/main" id="{76137386-AFB9-E92D-60C6-85F5D2A4E2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5181244D-8CAE-7BA7-67B7-93A85D88C4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106A23-DD74-42CB-ACFC-338A4F39846D}" type="slidenum">
              <a:rPr lang="en-GB" smtClean="0"/>
              <a:t>‹#›</a:t>
            </a:fld>
            <a:endParaRPr lang="en-GB"/>
          </a:p>
        </p:txBody>
      </p:sp>
    </p:spTree>
    <p:extLst>
      <p:ext uri="{BB962C8B-B14F-4D97-AF65-F5344CB8AC3E}">
        <p14:creationId xmlns:p14="http://schemas.microsoft.com/office/powerpoint/2010/main" val="4144581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32536-73E9-427C-4F74-7192EBA57739}"/>
              </a:ext>
            </a:extLst>
          </p:cNvPr>
          <p:cNvSpPr>
            <a:spLocks noGrp="1"/>
          </p:cNvSpPr>
          <p:nvPr>
            <p:ph type="ctrTitle"/>
          </p:nvPr>
        </p:nvSpPr>
        <p:spPr>
          <a:xfrm>
            <a:off x="1434353" y="1736165"/>
            <a:ext cx="9144000" cy="2387600"/>
          </a:xfrm>
        </p:spPr>
        <p:txBody>
          <a:bodyPr>
            <a:noAutofit/>
          </a:bodyPr>
          <a:lstStyle/>
          <a:p>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Epsom Derby Festival Q&amp;A session</a:t>
            </a:r>
            <a:br>
              <a:rPr lang="en-GB" sz="4400" dirty="0">
                <a:effectLst/>
                <a:latin typeface="Aptos" panose="020B0004020202020204" pitchFamily="34" charset="0"/>
                <a:ea typeface="Aptos" panose="020B0004020202020204" pitchFamily="34" charset="0"/>
                <a:cs typeface="Aptos" panose="020B0004020202020204" pitchFamily="34" charset="0"/>
              </a:rPr>
            </a:br>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br>
              <a:rPr lang="en-GB" sz="4400" dirty="0">
                <a:effectLst/>
                <a:latin typeface="Aptos" panose="020B0004020202020204" pitchFamily="34" charset="0"/>
                <a:ea typeface="Aptos" panose="020B0004020202020204" pitchFamily="34" charset="0"/>
                <a:cs typeface="Aptos" panose="020B0004020202020204" pitchFamily="34" charset="0"/>
              </a:rPr>
            </a:br>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Friday 12</a:t>
            </a:r>
            <a:r>
              <a:rPr lang="en-GB" sz="4400" b="1" baseline="300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th</a:t>
            </a:r>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July 2024 at 7:00pm</a:t>
            </a:r>
            <a:br>
              <a:rPr lang="en-GB" sz="4400" dirty="0">
                <a:effectLst/>
                <a:latin typeface="Aptos" panose="020B0004020202020204" pitchFamily="34" charset="0"/>
                <a:ea typeface="Aptos" panose="020B0004020202020204" pitchFamily="34" charset="0"/>
                <a:cs typeface="Aptos" panose="020B0004020202020204" pitchFamily="34" charset="0"/>
              </a:rPr>
            </a:br>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br>
              <a:rPr lang="en-GB" sz="4400" dirty="0">
                <a:effectLst/>
                <a:latin typeface="Aptos" panose="020B0004020202020204" pitchFamily="34" charset="0"/>
                <a:ea typeface="Aptos" panose="020B0004020202020204" pitchFamily="34" charset="0"/>
                <a:cs typeface="Aptos" panose="020B0004020202020204" pitchFamily="34" charset="0"/>
              </a:rPr>
            </a:br>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Place:  Langley Vale Village Hall</a:t>
            </a:r>
            <a:endParaRPr lang="en-GB" sz="4400" dirty="0"/>
          </a:p>
        </p:txBody>
      </p:sp>
      <p:sp>
        <p:nvSpPr>
          <p:cNvPr id="6" name="Footer Placeholder 5">
            <a:extLst>
              <a:ext uri="{FF2B5EF4-FFF2-40B4-BE49-F238E27FC236}">
                <a16:creationId xmlns:a16="http://schemas.microsoft.com/office/drawing/2014/main" id="{5A1DB114-EDA0-5032-869F-6DDA0503CB8B}"/>
              </a:ext>
            </a:extLst>
          </p:cNvPr>
          <p:cNvSpPr>
            <a:spLocks noGrp="1"/>
          </p:cNvSpPr>
          <p:nvPr>
            <p:ph type="ftr" sz="quarter" idx="11"/>
          </p:nvPr>
        </p:nvSpPr>
        <p:spPr>
          <a:xfrm>
            <a:off x="0" y="6356350"/>
            <a:ext cx="12192000" cy="365125"/>
          </a:xfrm>
        </p:spPr>
        <p:txBody>
          <a:bodyPr/>
          <a:lstStyle/>
          <a:p>
            <a:r>
              <a:rPr lang="en-GB" dirty="0"/>
              <a:t>Organised and Coordinated by Woodcote (Epsom) Residents Society (WERS)</a:t>
            </a:r>
          </a:p>
        </p:txBody>
      </p:sp>
      <p:pic>
        <p:nvPicPr>
          <p:cNvPr id="7" name="Picture 6" descr="A drawing of a building">
            <a:extLst>
              <a:ext uri="{FF2B5EF4-FFF2-40B4-BE49-F238E27FC236}">
                <a16:creationId xmlns:a16="http://schemas.microsoft.com/office/drawing/2014/main" id="{3AA8B5DF-172E-F681-7805-2F22A808B7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2060" y="4524235"/>
            <a:ext cx="4428585" cy="1431644"/>
          </a:xfrm>
          <a:prstGeom prst="rect">
            <a:avLst/>
          </a:prstGeom>
        </p:spPr>
      </p:pic>
    </p:spTree>
    <p:extLst>
      <p:ext uri="{BB962C8B-B14F-4D97-AF65-F5344CB8AC3E}">
        <p14:creationId xmlns:p14="http://schemas.microsoft.com/office/powerpoint/2010/main" val="1628446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71A189A-0605-8DED-CF4B-071698A6DA8A}"/>
              </a:ext>
            </a:extLst>
          </p:cNvPr>
          <p:cNvSpPr txBox="1"/>
          <p:nvPr/>
        </p:nvSpPr>
        <p:spPr>
          <a:xfrm>
            <a:off x="331694" y="80682"/>
            <a:ext cx="11745996" cy="6294544"/>
          </a:xfrm>
          <a:prstGeom prst="rect">
            <a:avLst/>
          </a:prstGeom>
          <a:noFill/>
        </p:spPr>
        <p:txBody>
          <a:bodyPr wrap="square">
            <a:spAutoFit/>
          </a:bodyPr>
          <a:lstStyle/>
          <a:p>
            <a:pPr algn="ctr"/>
            <a:r>
              <a:rPr lang="en-GB" sz="18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Agenda</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lnSpc>
                <a:spcPct val="107000"/>
              </a:lnSpc>
              <a:spcAft>
                <a:spcPts val="800"/>
              </a:spcAft>
              <a:buFont typeface="+mj-lt"/>
              <a:buAutoNum type="arabicPeriod"/>
            </a:pPr>
            <a:r>
              <a:rPr lang="en-GB" sz="18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Welcome, Intros/Aim of meeting</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Introduction to the panel, ground rules for the evening and desired outcomes outlined.</a:t>
            </a:r>
            <a:endParaRPr lang="en-GB" sz="2800" dirty="0">
              <a:effectLst/>
              <a:latin typeface="Aptos" panose="020B0004020202020204" pitchFamily="34" charset="0"/>
              <a:ea typeface="Aptos" panose="020B0004020202020204" pitchFamily="34" charset="0"/>
              <a:cs typeface="Aptos" panose="020B0004020202020204" pitchFamily="34" charset="0"/>
            </a:endParaRPr>
          </a:p>
          <a:p>
            <a:pPr marL="457200">
              <a:lnSpc>
                <a:spcPct val="107000"/>
              </a:lnSpc>
            </a:pPr>
            <a:r>
              <a:rPr lang="en-GB" sz="1800"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 </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startAt="2"/>
            </a:pPr>
            <a:r>
              <a:rPr lang="en-GB" sz="18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Questions and Answers session</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800" dirty="0">
                <a:effectLst/>
                <a:latin typeface="Helvetica" panose="020B0604020202020204" pitchFamily="34" charset="0"/>
                <a:ea typeface="Aptos" panose="020B0004020202020204" pitchFamily="34" charset="0"/>
                <a:cs typeface="Aptos" panose="020B0004020202020204" pitchFamily="34" charset="0"/>
              </a:rPr>
              <a:t>Several questions have been gathered ahead of the meeting and circulated to the panel.  </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Helvetica" panose="020B0604020202020204" pitchFamily="34" charset="0"/>
                <a:ea typeface="Aptos" panose="020B0004020202020204" pitchFamily="34" charset="0"/>
                <a:cs typeface="Aptos" panose="020B0004020202020204" pitchFamily="34" charset="0"/>
              </a:rPr>
              <a:t>Once these have been worked through then questions will be taken from the floor.</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lnSpc>
                <a:spcPct val="107000"/>
              </a:lnSpc>
              <a:spcAft>
                <a:spcPts val="800"/>
              </a:spcAft>
              <a:buFont typeface="+mj-lt"/>
              <a:buAutoNum type="arabicPeriod" startAt="3"/>
            </a:pPr>
            <a:r>
              <a:rPr lang="en-GB" sz="18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Moving forward </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Commitments from stakeholders on how we can all come together to better protect LV during the Derby Festival</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4. Communications</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Discuss improvements on how do we communicate problems, to whom, what telephone number should all use to get a response?</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5. Thanks and Close the meeting</a:t>
            </a:r>
            <a:r>
              <a:rPr lang="en-GB" sz="1800" b="1" dirty="0">
                <a:effectLst/>
                <a:latin typeface="Helvetica" panose="020B0604020202020204" pitchFamily="34" charset="0"/>
                <a:ea typeface="Aptos" panose="020B0004020202020204" pitchFamily="34" charset="0"/>
                <a:cs typeface="Aptos" panose="020B0004020202020204" pitchFamily="34" charset="0"/>
              </a:rPr>
              <a:t> – 09:30pm at the latest.</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Confirm next steps, minutes and close the meeting.</a:t>
            </a:r>
            <a:endParaRPr lang="en-GB" sz="2800" dirty="0">
              <a:effectLst/>
              <a:latin typeface="Aptos" panose="020B0004020202020204" pitchFamily="34" charset="0"/>
              <a:ea typeface="Aptos" panose="020B0004020202020204" pitchFamily="34" charset="0"/>
              <a:cs typeface="Aptos" panose="020B0004020202020204" pitchFamily="34" charset="0"/>
            </a:endParaRPr>
          </a:p>
        </p:txBody>
      </p:sp>
      <p:sp>
        <p:nvSpPr>
          <p:cNvPr id="6" name="Footer Placeholder 5">
            <a:extLst>
              <a:ext uri="{FF2B5EF4-FFF2-40B4-BE49-F238E27FC236}">
                <a16:creationId xmlns:a16="http://schemas.microsoft.com/office/drawing/2014/main" id="{FE7743B2-064C-1C9D-1414-3458033F89FF}"/>
              </a:ext>
            </a:extLst>
          </p:cNvPr>
          <p:cNvSpPr>
            <a:spLocks noGrp="1"/>
          </p:cNvSpPr>
          <p:nvPr>
            <p:ph type="ftr" sz="quarter" idx="11"/>
          </p:nvPr>
        </p:nvSpPr>
        <p:spPr>
          <a:xfrm>
            <a:off x="31376" y="6356350"/>
            <a:ext cx="11353800" cy="365125"/>
          </a:xfrm>
        </p:spPr>
        <p:txBody>
          <a:bodyPr/>
          <a:lstStyle/>
          <a:p>
            <a:r>
              <a:rPr lang="en-GB" dirty="0"/>
              <a:t>Organised and Coordinated by Woodcote (Epsom) Residents Society (WERS)</a:t>
            </a:r>
          </a:p>
        </p:txBody>
      </p:sp>
      <p:pic>
        <p:nvPicPr>
          <p:cNvPr id="10" name="Picture 9" descr="A drawing of a building">
            <a:extLst>
              <a:ext uri="{FF2B5EF4-FFF2-40B4-BE49-F238E27FC236}">
                <a16:creationId xmlns:a16="http://schemas.microsoft.com/office/drawing/2014/main" id="{CCBC7599-A3B1-CA1F-FD6A-8D387F698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2518813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16EA3-569D-ECC2-1198-99DEBE644E75}"/>
              </a:ext>
            </a:extLst>
          </p:cNvPr>
          <p:cNvSpPr>
            <a:spLocks noGrp="1"/>
          </p:cNvSpPr>
          <p:nvPr>
            <p:ph type="title"/>
          </p:nvPr>
        </p:nvSpPr>
        <p:spPr/>
        <p:txBody>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1. Welcome, Intros/Aim of meeting</a:t>
            </a:r>
            <a:endParaRPr lang="en-GB" dirty="0"/>
          </a:p>
        </p:txBody>
      </p:sp>
      <p:sp>
        <p:nvSpPr>
          <p:cNvPr id="3" name="Content Placeholder 2">
            <a:extLst>
              <a:ext uri="{FF2B5EF4-FFF2-40B4-BE49-F238E27FC236}">
                <a16:creationId xmlns:a16="http://schemas.microsoft.com/office/drawing/2014/main" id="{F1CD8DCE-2668-5067-CC0C-9D591872C53F}"/>
              </a:ext>
            </a:extLst>
          </p:cNvPr>
          <p:cNvSpPr>
            <a:spLocks noGrp="1"/>
          </p:cNvSpPr>
          <p:nvPr>
            <p:ph idx="1"/>
          </p:nvPr>
        </p:nvSpPr>
        <p:spPr/>
        <p:txBody>
          <a:bodyPr/>
          <a:lstStyle/>
          <a:p>
            <a:pPr marL="0" indent="0">
              <a:buNone/>
            </a:pPr>
            <a:r>
              <a:rPr lang="en-GB" sz="2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Introduction to the panel, ground rules for the evening and desired outcomes outlined.</a:t>
            </a:r>
          </a:p>
          <a:p>
            <a:pPr marL="0" indent="0">
              <a:buNone/>
            </a:pPr>
            <a:endParaRPr lang="en-GB" sz="1200" dirty="0">
              <a:solidFill>
                <a:srgbClr val="26282A"/>
              </a:solidFill>
              <a:latin typeface="Helvetica" panose="020B0604020202020204" pitchFamily="34" charset="0"/>
              <a:ea typeface="Aptos" panose="020B0004020202020204" pitchFamily="34" charset="0"/>
              <a:cs typeface="Aptos" panose="020B0004020202020204" pitchFamily="34" charset="0"/>
            </a:endParaRP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Steven McCormick – Borough and County Councillor and Chair of the Epsom Downs Conservators – Co Chair for this evening.</a:t>
            </a:r>
          </a:p>
          <a:p>
            <a:pPr marL="0" indent="0">
              <a:buNone/>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Sean Porter – Langley Vale Village Hall Chair – Co Chair for this evening</a:t>
            </a: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Inspector Clifton-Sinclair – Borough Commander, Epsom &amp; Ewell </a:t>
            </a:r>
          </a:p>
          <a:p>
            <a:pPr marL="0" indent="0">
              <a:buNone/>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Tom Sammes – General Manager, Epsom Downs, The Jockey Club</a:t>
            </a: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Bernice Froud – Borough Councillo</a:t>
            </a: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r and Epsom Downs Conservator</a:t>
            </a: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Liz Frost – B</a:t>
            </a: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orough Councillor and Epsom Downs Conservator </a:t>
            </a:r>
          </a:p>
          <a:p>
            <a:pPr marL="0" indent="0">
              <a:buNone/>
            </a:pPr>
            <a:endParaRPr lang="en-GB" sz="12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Guest in attendance – </a:t>
            </a:r>
            <a:r>
              <a:rPr lang="en-GB" sz="1600">
                <a:solidFill>
                  <a:srgbClr val="26282A"/>
                </a:solidFill>
                <a:latin typeface="Helvetica" panose="020B0604020202020204" pitchFamily="34" charset="0"/>
                <a:ea typeface="Aptos" panose="020B0004020202020204" pitchFamily="34" charset="0"/>
                <a:cs typeface="Aptos" panose="020B0004020202020204" pitchFamily="34" charset="0"/>
              </a:rPr>
              <a:t>Helen Maguire </a:t>
            </a: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MP</a:t>
            </a:r>
            <a:endPar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solidFill>
                <a:srgbClr val="26282A"/>
              </a:solidFill>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6" name="Footer Placeholder 5">
            <a:extLst>
              <a:ext uri="{FF2B5EF4-FFF2-40B4-BE49-F238E27FC236}">
                <a16:creationId xmlns:a16="http://schemas.microsoft.com/office/drawing/2014/main" id="{A4B129CD-9462-5CDD-48B8-7D8BB98B9206}"/>
              </a:ext>
            </a:extLst>
          </p:cNvPr>
          <p:cNvSpPr>
            <a:spLocks noGrp="1"/>
          </p:cNvSpPr>
          <p:nvPr>
            <p:ph type="ftr" sz="quarter" idx="11"/>
          </p:nvPr>
        </p:nvSpPr>
        <p:spPr>
          <a:xfrm>
            <a:off x="304800" y="6356350"/>
            <a:ext cx="10641106" cy="365125"/>
          </a:xfrm>
        </p:spPr>
        <p:txBody>
          <a:bodyPr/>
          <a:lstStyle/>
          <a:p>
            <a:r>
              <a:rPr lang="en-GB" dirty="0"/>
              <a:t>Organised and Coordinated by Woodcote (Epsom) Residents Society (WERS)</a:t>
            </a:r>
          </a:p>
        </p:txBody>
      </p:sp>
      <p:pic>
        <p:nvPicPr>
          <p:cNvPr id="7" name="Picture 6" descr="A drawing of a building">
            <a:extLst>
              <a:ext uri="{FF2B5EF4-FFF2-40B4-BE49-F238E27FC236}">
                <a16:creationId xmlns:a16="http://schemas.microsoft.com/office/drawing/2014/main" id="{B434C6D3-D6E9-714C-1812-B520255B9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148507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1F4B-0030-86AE-CBAB-4CD0F827AC12}"/>
              </a:ext>
            </a:extLst>
          </p:cNvPr>
          <p:cNvSpPr>
            <a:spLocks noGrp="1"/>
          </p:cNvSpPr>
          <p:nvPr>
            <p:ph type="title"/>
          </p:nvPr>
        </p:nvSpPr>
        <p:spPr/>
        <p:txBody>
          <a:bodyPr>
            <a:normAutofit fontScale="90000"/>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Questions and Answers session</a:t>
            </a:r>
            <a:b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br>
            <a:r>
              <a:rPr lang="en-GB" sz="1800" kern="100" dirty="0">
                <a:effectLst/>
                <a:latin typeface="Aptos" panose="020B0004020202020204" pitchFamily="34" charset="0"/>
                <a:ea typeface="Aptos" panose="020B0004020202020204" pitchFamily="34" charset="0"/>
                <a:cs typeface="Times New Roman" panose="02020603050405020304" pitchFamily="18" charset="0"/>
              </a:rPr>
              <a:t>Suggest </a:t>
            </a:r>
            <a:r>
              <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red questions directed to Police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and those in </a:t>
            </a:r>
            <a:r>
              <a:rPr lang="en-GB"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blue to the Jockey Club</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t>
            </a:r>
            <a:br>
              <a:rPr lang="en-GB" sz="18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B718050-E5C4-B98D-2865-B00873C8B688}"/>
              </a:ext>
            </a:extLst>
          </p:cNvPr>
          <p:cNvSpPr>
            <a:spLocks noGrp="1"/>
          </p:cNvSpPr>
          <p:nvPr>
            <p:ph idx="1"/>
          </p:nvPr>
        </p:nvSpPr>
        <p:spPr>
          <a:xfrm>
            <a:off x="838200" y="1515035"/>
            <a:ext cx="10515600" cy="4661928"/>
          </a:xfrm>
        </p:spPr>
        <p:txBody>
          <a:bodyPr>
            <a:normAutofit/>
          </a:bodyPr>
          <a:lstStyle/>
          <a:p>
            <a:pPr marL="342900" indent="-342900">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“We reported gunshots in the woods on 24th May 2024 via both 101 and 999, </a:t>
            </a:r>
            <a:r>
              <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why were we not taken seriously?</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r>
              <a:rPr lang="en-GB" sz="1800" dirty="0">
                <a:effectLst/>
                <a:latin typeface="Aptos" panose="020B0004020202020204" pitchFamily="34" charset="0"/>
                <a:ea typeface="Aptos" panose="020B0004020202020204" pitchFamily="34" charset="0"/>
                <a:cs typeface="Times New Roman" panose="02020603050405020304" pitchFamily="18" charset="0"/>
              </a:rPr>
              <a:t>After the first actual incident (Wednesday 29th, at Dan Malloy's house in Grosvenor Road) our fears that things were not right were confirmed. </a:t>
            </a:r>
            <a:r>
              <a:rPr lang="en-GB" sz="18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Why was there no more police presence?</a:t>
            </a:r>
          </a:p>
          <a:p>
            <a:pPr marL="342900" indent="-342900">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next day (30th May) we, and several other houses were hit with 9mm steel shot, causing thousands of pounds of damage. Simultaneously, we and other neighbours, reported more gunshots in the woods. This led to armed police arriving. </a:t>
            </a:r>
          </a:p>
          <a:p>
            <a:pPr lvl="1"/>
            <a:r>
              <a:rPr lang="en-GB" sz="1400" kern="100" dirty="0">
                <a:effectLst/>
                <a:latin typeface="Aptos" panose="020B0004020202020204" pitchFamily="34" charset="0"/>
                <a:ea typeface="Aptos" panose="020B0004020202020204" pitchFamily="34" charset="0"/>
                <a:cs typeface="Times New Roman" panose="02020603050405020304" pitchFamily="18" charset="0"/>
              </a:rPr>
              <a:t>After this incident we were given an overall reference number by the armed police, but no specific crime number to use.  </a:t>
            </a:r>
            <a:r>
              <a:rPr lang="en-GB" sz="1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Why?</a:t>
            </a:r>
          </a:p>
          <a:p>
            <a:pPr marL="342900" indent="-342900">
              <a:lnSpc>
                <a:spcPct val="115000"/>
              </a:lnSpc>
              <a:spcAft>
                <a:spcPts val="800"/>
              </a:spcAft>
              <a:buFont typeface="+mj-lt"/>
              <a:buAutoNum type="arabicPeriod"/>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PCSOs then visited on 1st June but had no idea that we were one of the victims of the damage, there was nothing on file connecting our property to the events of 30th, we had to work it through with them, in order to link all the events together, but have no idea who else was involved.</a:t>
            </a:r>
          </a:p>
          <a:p>
            <a:pPr lvl="1">
              <a:lnSpc>
                <a:spcPct val="115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In this case, </a:t>
            </a:r>
            <a:r>
              <a:rPr lang="en-GB" sz="1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have all the events of the 30th been connected and investigated?</a:t>
            </a:r>
          </a:p>
          <a:p>
            <a:pPr marL="342900" indent="-342900">
              <a:lnSpc>
                <a:spcPct val="115000"/>
              </a:lnSpc>
              <a:spcAft>
                <a:spcPts val="800"/>
              </a:spcAft>
              <a:buFont typeface="+mj-lt"/>
              <a:buAutoNum type="arabicPeriod"/>
            </a:pPr>
            <a:r>
              <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Why has there been no follow up from the police since then?</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7EA4D8AE-05DD-2EDD-5529-942D7B7C4C84}"/>
              </a:ext>
            </a:extLst>
          </p:cNvPr>
          <p:cNvSpPr>
            <a:spLocks noGrp="1"/>
          </p:cNvSpPr>
          <p:nvPr>
            <p:ph type="ftr" sz="quarter" idx="11"/>
          </p:nvPr>
        </p:nvSpPr>
        <p:spPr>
          <a:xfrm>
            <a:off x="0" y="6356350"/>
            <a:ext cx="11430000"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66C4B6D0-F7E1-AE7A-6915-2D4FF69EF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902115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1F4B-0030-86AE-CBAB-4CD0F827AC12}"/>
              </a:ext>
            </a:extLst>
          </p:cNvPr>
          <p:cNvSpPr>
            <a:spLocks noGrp="1"/>
          </p:cNvSpPr>
          <p:nvPr>
            <p:ph type="title"/>
          </p:nvPr>
        </p:nvSpPr>
        <p:spPr/>
        <p:txBody>
          <a:bodyPr>
            <a:normAutofit fontScale="90000"/>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Questions and Answers session – cont.</a:t>
            </a:r>
            <a:br>
              <a:rPr lang="en-GB" sz="5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B718050-E5C4-B98D-2865-B00873C8B688}"/>
              </a:ext>
            </a:extLst>
          </p:cNvPr>
          <p:cNvSpPr>
            <a:spLocks noGrp="1"/>
          </p:cNvSpPr>
          <p:nvPr>
            <p:ph idx="1"/>
          </p:nvPr>
        </p:nvSpPr>
        <p:spPr>
          <a:xfrm>
            <a:off x="838200" y="1057835"/>
            <a:ext cx="10515600" cy="5119128"/>
          </a:xfrm>
        </p:spPr>
        <p:txBody>
          <a:bodyPr>
            <a:normAutofit/>
          </a:bodyPr>
          <a:lstStyle/>
          <a:p>
            <a:pPr marL="342900" indent="-342900">
              <a:buFont typeface="+mj-lt"/>
              <a:buAutoNum type="arabicPeriod" startAt="6"/>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We are aware some neighbours contacted the police command centre at the grandstand to report the issues and were told 'there is nothing we can do from here' -</a:t>
            </a:r>
            <a:r>
              <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why?</a:t>
            </a:r>
          </a:p>
          <a:p>
            <a:pPr marL="342900" indent="-342900">
              <a:buFont typeface="+mj-lt"/>
              <a:buAutoNum type="arabicPeriod" startAt="6"/>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police were posting about their pro-active approach to policing the event, on social media. This is factually incorrect, </a:t>
            </a:r>
            <a:r>
              <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why was there no police patrolling in Langley Vale before the event, and why were they not reactive to reports of gunshots before and during the weekend?</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startAt="6"/>
            </a:pPr>
            <a:r>
              <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Why is Langley Vale outside the temporary dispersal area and sites, such as the RAC and golf course inside it? There has to be a logical reason, we are told it's because it's an emergency route but that would make sense if it was inside the dispersal area, not outside?</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startAt="6"/>
            </a:pPr>
            <a:r>
              <a:rPr lang="en-GB"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Did the Surrey/Sussex firearms licensing office receive reports and check on firearms license holders in Langley Vale?</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startAt="6"/>
            </a:pPr>
            <a:r>
              <a:rPr lang="en-GB" sz="1800" b="1" kern="100" dirty="0">
                <a:solidFill>
                  <a:srgbClr val="4C94D8"/>
                </a:solidFill>
                <a:effectLst/>
                <a:latin typeface="Aptos" panose="020B0004020202020204" pitchFamily="34" charset="0"/>
                <a:ea typeface="Aptos" panose="020B0004020202020204" pitchFamily="34" charset="0"/>
                <a:cs typeface="Times New Roman" panose="02020603050405020304" pitchFamily="18" charset="0"/>
              </a:rPr>
              <a:t>What the concrete/solid plans for policing the event in 2025, given the Jockey Club plan to extend the event to a week. how will Langley Vale be protected better?</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startAt="6"/>
            </a:pPr>
            <a:r>
              <a:rPr lang="en-GB" sz="1800" b="1" kern="100" dirty="0">
                <a:solidFill>
                  <a:srgbClr val="4C94D8"/>
                </a:solidFill>
                <a:effectLst/>
                <a:latin typeface="Aptos" panose="020B0004020202020204" pitchFamily="34" charset="0"/>
                <a:ea typeface="Aptos" panose="020B0004020202020204" pitchFamily="34" charset="0"/>
                <a:cs typeface="Times New Roman" panose="02020603050405020304" pitchFamily="18" charset="0"/>
              </a:rPr>
              <a:t>Why does the Jockey Club not see this as their corporate social responsibility, given their two closest neighbours, Langley Vale and </a:t>
            </a:r>
            <a:r>
              <a:rPr lang="en-GB" sz="1800" b="1" kern="100" dirty="0" err="1">
                <a:solidFill>
                  <a:srgbClr val="4C94D8"/>
                </a:solidFill>
                <a:effectLst/>
                <a:latin typeface="Aptos" panose="020B0004020202020204" pitchFamily="34" charset="0"/>
                <a:ea typeface="Aptos" panose="020B0004020202020204" pitchFamily="34" charset="0"/>
                <a:cs typeface="Times New Roman" panose="02020603050405020304" pitchFamily="18" charset="0"/>
              </a:rPr>
              <a:t>Tattenham</a:t>
            </a:r>
            <a:r>
              <a:rPr lang="en-GB" sz="1800" b="1" kern="100" dirty="0">
                <a:solidFill>
                  <a:srgbClr val="4C94D8"/>
                </a:solidFill>
                <a:effectLst/>
                <a:latin typeface="Aptos" panose="020B0004020202020204" pitchFamily="34" charset="0"/>
                <a:ea typeface="Aptos" panose="020B0004020202020204" pitchFamily="34" charset="0"/>
                <a:cs typeface="Times New Roman" panose="02020603050405020304" pitchFamily="18" charset="0"/>
              </a:rPr>
              <a:t> corner, both experienced crime this year?</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startAt="6"/>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Last question</a:t>
            </a:r>
            <a:r>
              <a:rPr lang="en-GB" sz="1800" b="1" kern="100" dirty="0">
                <a:solidFill>
                  <a:srgbClr val="4C94D8"/>
                </a:solidFill>
                <a:effectLst/>
                <a:latin typeface="Aptos" panose="020B0004020202020204" pitchFamily="34" charset="0"/>
                <a:ea typeface="Aptos" panose="020B0004020202020204" pitchFamily="34" charset="0"/>
                <a:cs typeface="Times New Roman" panose="02020603050405020304" pitchFamily="18" charset="0"/>
              </a:rPr>
              <a:t>, why is only the bottom of Langley Vale coned off to prevent parking?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This forces people to park at the top, which is closer to the event. I'm requesting that at least Rosebery Road is coned bottom to top.</a:t>
            </a: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88D5E70A-9A79-1283-D37E-C4D82557E472}"/>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C058AD00-875B-7C3C-BB10-607F4CDD8B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398484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BC9CB-AA3B-F45C-CF3C-C45A35865016}"/>
              </a:ext>
            </a:extLst>
          </p:cNvPr>
          <p:cNvSpPr>
            <a:spLocks noGrp="1"/>
          </p:cNvSpPr>
          <p:nvPr>
            <p:ph type="title"/>
          </p:nvPr>
        </p:nvSpPr>
        <p:spPr/>
        <p:txBody>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3. Moving forward </a:t>
            </a:r>
            <a:endParaRPr lang="en-GB" dirty="0"/>
          </a:p>
        </p:txBody>
      </p:sp>
      <p:sp>
        <p:nvSpPr>
          <p:cNvPr id="3" name="Content Placeholder 2">
            <a:extLst>
              <a:ext uri="{FF2B5EF4-FFF2-40B4-BE49-F238E27FC236}">
                <a16:creationId xmlns:a16="http://schemas.microsoft.com/office/drawing/2014/main" id="{FA8A3E41-47EB-67F1-875A-96CCF97E2988}"/>
              </a:ext>
            </a:extLst>
          </p:cNvPr>
          <p:cNvSpPr>
            <a:spLocks noGrp="1"/>
          </p:cNvSpPr>
          <p:nvPr>
            <p:ph idx="1"/>
          </p:nvPr>
        </p:nvSpPr>
        <p:spPr/>
        <p:txBody>
          <a:bodyPr/>
          <a:lstStyle/>
          <a:p>
            <a:pPr marL="0" indent="0">
              <a:buNone/>
            </a:pPr>
            <a:r>
              <a:rPr lang="en-GB" sz="2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Commitments from stakeholders on how we can all come together to better protect Langley Vale during the Derby Festival</a:t>
            </a:r>
            <a:endParaRPr lang="en-GB" sz="40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Footer Placeholder 3">
            <a:extLst>
              <a:ext uri="{FF2B5EF4-FFF2-40B4-BE49-F238E27FC236}">
                <a16:creationId xmlns:a16="http://schemas.microsoft.com/office/drawing/2014/main" id="{C4D15CAA-88C5-C817-E35B-551AD048699C}"/>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33C2C573-76B4-CBC7-C011-DB8A19E88D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2299666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18D8-44CD-25F5-6D85-C92DA1D6FD0E}"/>
              </a:ext>
            </a:extLst>
          </p:cNvPr>
          <p:cNvSpPr>
            <a:spLocks noGrp="1"/>
          </p:cNvSpPr>
          <p:nvPr>
            <p:ph type="title"/>
          </p:nvPr>
        </p:nvSpPr>
        <p:spPr/>
        <p:txBody>
          <a:bodyPr/>
          <a:lstStyle/>
          <a:p>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4. Communications</a:t>
            </a:r>
            <a:endParaRPr lang="en-GB" dirty="0"/>
          </a:p>
        </p:txBody>
      </p:sp>
      <p:sp>
        <p:nvSpPr>
          <p:cNvPr id="3" name="Content Placeholder 2">
            <a:extLst>
              <a:ext uri="{FF2B5EF4-FFF2-40B4-BE49-F238E27FC236}">
                <a16:creationId xmlns:a16="http://schemas.microsoft.com/office/drawing/2014/main" id="{A841F625-D368-C804-347B-981B3E783C15}"/>
              </a:ext>
            </a:extLst>
          </p:cNvPr>
          <p:cNvSpPr>
            <a:spLocks noGrp="1"/>
          </p:cNvSpPr>
          <p:nvPr>
            <p:ph idx="1"/>
          </p:nvPr>
        </p:nvSpPr>
        <p:spPr/>
        <p:txBody>
          <a:bodyPr/>
          <a:lstStyle/>
          <a:p>
            <a:pPr marL="0" indent="0">
              <a:buNone/>
            </a:pPr>
            <a:r>
              <a:rPr lang="en-GB" sz="2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Discuss improvements on how do we communicate problems, to whom, what telephone number should all use to get a response?</a:t>
            </a:r>
            <a:endParaRPr lang="en-GB" sz="40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Footer Placeholder 3">
            <a:extLst>
              <a:ext uri="{FF2B5EF4-FFF2-40B4-BE49-F238E27FC236}">
                <a16:creationId xmlns:a16="http://schemas.microsoft.com/office/drawing/2014/main" id="{B5A8A30F-200B-4565-41E4-E4A114C0B695}"/>
              </a:ext>
            </a:extLst>
          </p:cNvPr>
          <p:cNvSpPr>
            <a:spLocks noGrp="1"/>
          </p:cNvSpPr>
          <p:nvPr>
            <p:ph type="ftr" sz="quarter" idx="11"/>
          </p:nvPr>
        </p:nvSpPr>
        <p:spPr>
          <a:xfrm>
            <a:off x="0" y="6356350"/>
            <a:ext cx="11501718"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01FC0D2B-333C-0C5C-C874-748BFD02A3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313423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6E2-3FB7-A84F-58F8-5C354867E9CC}"/>
              </a:ext>
            </a:extLst>
          </p:cNvPr>
          <p:cNvSpPr>
            <a:spLocks noGrp="1"/>
          </p:cNvSpPr>
          <p:nvPr>
            <p:ph type="title"/>
          </p:nvPr>
        </p:nvSpPr>
        <p:spPr/>
        <p:txBody>
          <a:bodyPr>
            <a:normAutofit/>
          </a:bodyPr>
          <a:lstStyle/>
          <a:p>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5. Thanks and Close the meeting</a:t>
            </a:r>
            <a:endParaRPr lang="en-GB" dirty="0"/>
          </a:p>
        </p:txBody>
      </p:sp>
      <p:sp>
        <p:nvSpPr>
          <p:cNvPr id="3" name="Content Placeholder 2">
            <a:extLst>
              <a:ext uri="{FF2B5EF4-FFF2-40B4-BE49-F238E27FC236}">
                <a16:creationId xmlns:a16="http://schemas.microsoft.com/office/drawing/2014/main" id="{D11F6B73-2DCE-D364-03BF-22843E4A72FE}"/>
              </a:ext>
            </a:extLst>
          </p:cNvPr>
          <p:cNvSpPr>
            <a:spLocks noGrp="1"/>
          </p:cNvSpPr>
          <p:nvPr>
            <p:ph idx="1"/>
          </p:nvPr>
        </p:nvSpPr>
        <p:spPr/>
        <p:txBody>
          <a:bodyPr/>
          <a:lstStyle/>
          <a:p>
            <a:r>
              <a:rPr lang="en-GB" sz="28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Thanks and Close the meeting</a:t>
            </a:r>
            <a:r>
              <a:rPr lang="en-GB" sz="2800" b="1" dirty="0">
                <a:effectLst/>
                <a:latin typeface="Helvetica" panose="020B0604020202020204" pitchFamily="34" charset="0"/>
                <a:ea typeface="Aptos" panose="020B0004020202020204" pitchFamily="34" charset="0"/>
                <a:cs typeface="Aptos" panose="020B0004020202020204" pitchFamily="34" charset="0"/>
              </a:rPr>
              <a:t> – 09:30pm at the latest.</a:t>
            </a:r>
            <a:endParaRPr lang="en-GB" sz="40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Footer Placeholder 3">
            <a:extLst>
              <a:ext uri="{FF2B5EF4-FFF2-40B4-BE49-F238E27FC236}">
                <a16:creationId xmlns:a16="http://schemas.microsoft.com/office/drawing/2014/main" id="{5C736C0D-1E3D-A625-7B5B-25A09C657A4B}"/>
              </a:ext>
            </a:extLst>
          </p:cNvPr>
          <p:cNvSpPr>
            <a:spLocks noGrp="1"/>
          </p:cNvSpPr>
          <p:nvPr>
            <p:ph type="ftr" sz="quarter" idx="11"/>
          </p:nvPr>
        </p:nvSpPr>
        <p:spPr>
          <a:xfrm>
            <a:off x="0" y="6356350"/>
            <a:ext cx="11456894" cy="365125"/>
          </a:xfrm>
        </p:spPr>
        <p:txBody>
          <a:bodyPr/>
          <a:lstStyle/>
          <a:p>
            <a:r>
              <a:rPr lang="en-GB" dirty="0"/>
              <a:t>Organised and Coordinated by Woodcote (Epsom) Residents Society (WERS)</a:t>
            </a:r>
          </a:p>
        </p:txBody>
      </p:sp>
      <p:pic>
        <p:nvPicPr>
          <p:cNvPr id="6" name="Picture 5" descr="A close-up of a police badge&#10;&#10;Description automatically generated">
            <a:extLst>
              <a:ext uri="{FF2B5EF4-FFF2-40B4-BE49-F238E27FC236}">
                <a16:creationId xmlns:a16="http://schemas.microsoft.com/office/drawing/2014/main" id="{8FC4279D-E348-0451-A260-481D5F00C3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1055" y="3655377"/>
            <a:ext cx="2053096" cy="1086639"/>
          </a:xfrm>
          <a:prstGeom prst="rect">
            <a:avLst/>
          </a:prstGeom>
        </p:spPr>
      </p:pic>
      <p:pic>
        <p:nvPicPr>
          <p:cNvPr id="13" name="Picture 12" descr="A drawing of a building">
            <a:extLst>
              <a:ext uri="{FF2B5EF4-FFF2-40B4-BE49-F238E27FC236}">
                <a16:creationId xmlns:a16="http://schemas.microsoft.com/office/drawing/2014/main" id="{B31190B2-FB6E-0996-B605-0F3BBAFE20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499314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162</TotalTime>
  <Words>962</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Helvetica</vt:lpstr>
      <vt:lpstr>Office Theme</vt:lpstr>
      <vt:lpstr>Epsom Derby Festival Q&amp;A session   Friday 12th July 2024 at 7:00pm   Place:  Langley Vale Village Hall</vt:lpstr>
      <vt:lpstr>PowerPoint Presentation</vt:lpstr>
      <vt:lpstr>1. Welcome, Intros/Aim of meeting</vt:lpstr>
      <vt:lpstr>2. Questions and Answers session Suggest red questions directed to Police and those in blue to the Jockey Club. </vt:lpstr>
      <vt:lpstr>2. Questions and Answers session – cont. </vt:lpstr>
      <vt:lpstr>3. Moving forward </vt:lpstr>
      <vt:lpstr>4. Communications</vt:lpstr>
      <vt:lpstr>5. Thanks and Close the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Steven McCormick</dc:creator>
  <cp:lastModifiedBy>Jane Clarke</cp:lastModifiedBy>
  <cp:revision>3</cp:revision>
  <dcterms:created xsi:type="dcterms:W3CDTF">2024-07-12T12:31:09Z</dcterms:created>
  <dcterms:modified xsi:type="dcterms:W3CDTF">2024-12-04T11:10:01Z</dcterms:modified>
</cp:coreProperties>
</file>