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3" r:id="rId4"/>
    <p:sldId id="258" r:id="rId5"/>
    <p:sldId id="259" r:id="rId6"/>
    <p:sldId id="264" r:id="rId7"/>
    <p:sldId id="265" r:id="rId8"/>
    <p:sldId id="266" r:id="rId9"/>
    <p:sldId id="267" r:id="rId10"/>
    <p:sldId id="260" r:id="rId11"/>
    <p:sldId id="271" r:id="rId12"/>
    <p:sldId id="270" r:id="rId13"/>
    <p:sldId id="272" r:id="rId14"/>
    <p:sldId id="269" r:id="rId15"/>
    <p:sldId id="261"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2" autoAdjust="0"/>
    <p:restoredTop sz="94719"/>
  </p:normalViewPr>
  <p:slideViewPr>
    <p:cSldViewPr snapToGrid="0">
      <p:cViewPr varScale="1">
        <p:scale>
          <a:sx n="65" d="100"/>
          <a:sy n="65" d="100"/>
        </p:scale>
        <p:origin x="11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A5241-32D9-4D16-9AC4-531790D26592}" type="datetimeFigureOut">
              <a:rPr lang="en-GB" smtClean="0"/>
              <a:t>14/12/2024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76AF1-E1EB-464F-B8B5-EAE13CCD44E2}" type="slidenum">
              <a:rPr lang="en-GB" smtClean="0"/>
              <a:t>‹#›</a:t>
            </a:fld>
            <a:endParaRPr lang="en-GB"/>
          </a:p>
        </p:txBody>
      </p:sp>
    </p:spTree>
    <p:extLst>
      <p:ext uri="{BB962C8B-B14F-4D97-AF65-F5344CB8AC3E}">
        <p14:creationId xmlns:p14="http://schemas.microsoft.com/office/powerpoint/2010/main" val="906840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ACD1-8CB4-D612-F3C3-E75A70BE17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5CF0DB-6B33-7C97-7028-5572612A00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5C232E-2FB9-94CD-0281-D93581853969}"/>
              </a:ext>
            </a:extLst>
          </p:cNvPr>
          <p:cNvSpPr>
            <a:spLocks noGrp="1"/>
          </p:cNvSpPr>
          <p:nvPr>
            <p:ph type="dt" sz="half" idx="10"/>
          </p:nvPr>
        </p:nvSpPr>
        <p:spPr/>
        <p:txBody>
          <a:bodyPr/>
          <a:lstStyle/>
          <a:p>
            <a:fld id="{C4774116-C6FA-4B3D-83A1-4762C713BE62}" type="datetime1">
              <a:rPr lang="en-GB" smtClean="0"/>
              <a:t>14/12/2024</a:t>
            </a:fld>
            <a:endParaRPr lang="en-GB"/>
          </a:p>
        </p:txBody>
      </p:sp>
      <p:sp>
        <p:nvSpPr>
          <p:cNvPr id="5" name="Footer Placeholder 4">
            <a:extLst>
              <a:ext uri="{FF2B5EF4-FFF2-40B4-BE49-F238E27FC236}">
                <a16:creationId xmlns:a16="http://schemas.microsoft.com/office/drawing/2014/main" id="{400D5539-F3C5-5959-0BCE-A97F790DC103}"/>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20FBD54E-FE84-778B-91A5-5F7A0A72B86C}"/>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10706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D2530-BF60-1C4F-6526-115376CBC6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9D2C44-DC38-A9F0-C857-E0C229897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79D204-075C-B5DB-4A9C-EED5ED0B23DF}"/>
              </a:ext>
            </a:extLst>
          </p:cNvPr>
          <p:cNvSpPr>
            <a:spLocks noGrp="1"/>
          </p:cNvSpPr>
          <p:nvPr>
            <p:ph type="dt" sz="half" idx="10"/>
          </p:nvPr>
        </p:nvSpPr>
        <p:spPr/>
        <p:txBody>
          <a:bodyPr/>
          <a:lstStyle/>
          <a:p>
            <a:fld id="{8F29BF29-D0B5-40F9-816E-87DC3B9CAD62}" type="datetime1">
              <a:rPr lang="en-GB" smtClean="0"/>
              <a:t>14/12/2024</a:t>
            </a:fld>
            <a:endParaRPr lang="en-GB"/>
          </a:p>
        </p:txBody>
      </p:sp>
      <p:sp>
        <p:nvSpPr>
          <p:cNvPr id="5" name="Footer Placeholder 4">
            <a:extLst>
              <a:ext uri="{FF2B5EF4-FFF2-40B4-BE49-F238E27FC236}">
                <a16:creationId xmlns:a16="http://schemas.microsoft.com/office/drawing/2014/main" id="{3B196CE3-8299-1D9D-957A-F57ABBB98E19}"/>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A0581F83-4564-E24A-6EF5-1D3829B6BC04}"/>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437195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E27BE2-F624-3B99-2270-F6FEA29377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95D51A-C178-4860-9E09-09B057F756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0D03D4-3402-F0DF-9EF3-D85DCD8E0BB3}"/>
              </a:ext>
            </a:extLst>
          </p:cNvPr>
          <p:cNvSpPr>
            <a:spLocks noGrp="1"/>
          </p:cNvSpPr>
          <p:nvPr>
            <p:ph type="dt" sz="half" idx="10"/>
          </p:nvPr>
        </p:nvSpPr>
        <p:spPr/>
        <p:txBody>
          <a:bodyPr/>
          <a:lstStyle/>
          <a:p>
            <a:fld id="{13EF12CC-9AF1-43B5-A8BE-A3E2A50DC910}" type="datetime1">
              <a:rPr lang="en-GB" smtClean="0"/>
              <a:t>14/12/2024</a:t>
            </a:fld>
            <a:endParaRPr lang="en-GB"/>
          </a:p>
        </p:txBody>
      </p:sp>
      <p:sp>
        <p:nvSpPr>
          <p:cNvPr id="5" name="Footer Placeholder 4">
            <a:extLst>
              <a:ext uri="{FF2B5EF4-FFF2-40B4-BE49-F238E27FC236}">
                <a16:creationId xmlns:a16="http://schemas.microsoft.com/office/drawing/2014/main" id="{535F6DE2-0536-84FD-2317-2D736C1B173E}"/>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C43D1C38-CCF1-E441-50BF-74428681779C}"/>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14062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57E0-5AE3-F883-14DC-1ACD72E565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2376E8-0CC7-65AA-BC62-CA135B9941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3BE749-A053-0A15-7372-948E6DF4E5EF}"/>
              </a:ext>
            </a:extLst>
          </p:cNvPr>
          <p:cNvSpPr>
            <a:spLocks noGrp="1"/>
          </p:cNvSpPr>
          <p:nvPr>
            <p:ph type="dt" sz="half" idx="10"/>
          </p:nvPr>
        </p:nvSpPr>
        <p:spPr/>
        <p:txBody>
          <a:bodyPr/>
          <a:lstStyle/>
          <a:p>
            <a:fld id="{6AC04F65-3FEC-4BAF-9F25-2ACC16A21F97}" type="datetime1">
              <a:rPr lang="en-GB" smtClean="0"/>
              <a:t>14/12/2024</a:t>
            </a:fld>
            <a:endParaRPr lang="en-GB"/>
          </a:p>
        </p:txBody>
      </p:sp>
      <p:sp>
        <p:nvSpPr>
          <p:cNvPr id="5" name="Footer Placeholder 4">
            <a:extLst>
              <a:ext uri="{FF2B5EF4-FFF2-40B4-BE49-F238E27FC236}">
                <a16:creationId xmlns:a16="http://schemas.microsoft.com/office/drawing/2014/main" id="{6C0EC7F2-5DA5-395C-2BB8-83AFAA999873}"/>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101A9A63-4827-1FFC-7F6A-42310361A6B7}"/>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97239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5A3F-0B4E-4817-5572-C4C864F191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EEBA6C-034B-219D-45C7-F84AC839E2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7EB531-85EF-D692-15CF-B3F580E1AE72}"/>
              </a:ext>
            </a:extLst>
          </p:cNvPr>
          <p:cNvSpPr>
            <a:spLocks noGrp="1"/>
          </p:cNvSpPr>
          <p:nvPr>
            <p:ph type="dt" sz="half" idx="10"/>
          </p:nvPr>
        </p:nvSpPr>
        <p:spPr/>
        <p:txBody>
          <a:bodyPr/>
          <a:lstStyle/>
          <a:p>
            <a:fld id="{9DAA1FB2-4F15-4456-9524-5BFEFAF84E30}" type="datetime1">
              <a:rPr lang="en-GB" smtClean="0"/>
              <a:t>14/12/2024</a:t>
            </a:fld>
            <a:endParaRPr lang="en-GB"/>
          </a:p>
        </p:txBody>
      </p:sp>
      <p:sp>
        <p:nvSpPr>
          <p:cNvPr id="5" name="Footer Placeholder 4">
            <a:extLst>
              <a:ext uri="{FF2B5EF4-FFF2-40B4-BE49-F238E27FC236}">
                <a16:creationId xmlns:a16="http://schemas.microsoft.com/office/drawing/2014/main" id="{4D9D970B-315F-62B4-23A5-A64AE215745E}"/>
              </a:ext>
            </a:extLst>
          </p:cNvPr>
          <p:cNvSpPr>
            <a:spLocks noGrp="1"/>
          </p:cNvSpPr>
          <p:nvPr>
            <p:ph type="ftr" sz="quarter" idx="11"/>
          </p:nvPr>
        </p:nvSpPr>
        <p:spPr/>
        <p:txBody>
          <a:body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463EC254-F743-1AB4-6447-9DC1E22C8E64}"/>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19273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3F46E-1D7E-E670-FCC1-C127B761EC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09AD38-2ECA-DE47-C56C-5E20164C8E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C4872A-3AE0-6584-4BB5-8E17D6C1F7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B07A58-0CD7-9A20-F6A0-169B7CC64EE1}"/>
              </a:ext>
            </a:extLst>
          </p:cNvPr>
          <p:cNvSpPr>
            <a:spLocks noGrp="1"/>
          </p:cNvSpPr>
          <p:nvPr>
            <p:ph type="dt" sz="half" idx="10"/>
          </p:nvPr>
        </p:nvSpPr>
        <p:spPr/>
        <p:txBody>
          <a:bodyPr/>
          <a:lstStyle/>
          <a:p>
            <a:fld id="{FAC92F43-744C-4E23-92F9-6B73AD9DB85C}" type="datetime1">
              <a:rPr lang="en-GB" smtClean="0"/>
              <a:t>14/12/2024</a:t>
            </a:fld>
            <a:endParaRPr lang="en-GB"/>
          </a:p>
        </p:txBody>
      </p:sp>
      <p:sp>
        <p:nvSpPr>
          <p:cNvPr id="6" name="Footer Placeholder 5">
            <a:extLst>
              <a:ext uri="{FF2B5EF4-FFF2-40B4-BE49-F238E27FC236}">
                <a16:creationId xmlns:a16="http://schemas.microsoft.com/office/drawing/2014/main" id="{8150D10A-2015-2C12-51AD-C35F95D746D5}"/>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7B8304E1-4BD2-1891-8C85-A5AD2A32CEC8}"/>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845060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A645-C345-6384-ED54-5B91B44BEE4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4A96BB-5840-8AB8-DA43-A51873B75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8EC9A8-0B03-7993-EE07-ABF75A2CE0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0505291-17E7-F107-62FD-04A47E203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F9D48-0C02-9833-818E-BBFB86F6F6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5484536-17A0-A1B0-14C1-727797EB4052}"/>
              </a:ext>
            </a:extLst>
          </p:cNvPr>
          <p:cNvSpPr>
            <a:spLocks noGrp="1"/>
          </p:cNvSpPr>
          <p:nvPr>
            <p:ph type="dt" sz="half" idx="10"/>
          </p:nvPr>
        </p:nvSpPr>
        <p:spPr/>
        <p:txBody>
          <a:bodyPr/>
          <a:lstStyle/>
          <a:p>
            <a:fld id="{4E5455D8-B556-4E12-BF88-362FB08C1516}" type="datetime1">
              <a:rPr lang="en-GB" smtClean="0"/>
              <a:t>14/12/2024</a:t>
            </a:fld>
            <a:endParaRPr lang="en-GB"/>
          </a:p>
        </p:txBody>
      </p:sp>
      <p:sp>
        <p:nvSpPr>
          <p:cNvPr id="8" name="Footer Placeholder 7">
            <a:extLst>
              <a:ext uri="{FF2B5EF4-FFF2-40B4-BE49-F238E27FC236}">
                <a16:creationId xmlns:a16="http://schemas.microsoft.com/office/drawing/2014/main" id="{BF793435-A79D-42CB-BCBE-FE60E6F19AFB}"/>
              </a:ext>
            </a:extLst>
          </p:cNvPr>
          <p:cNvSpPr>
            <a:spLocks noGrp="1"/>
          </p:cNvSpPr>
          <p:nvPr>
            <p:ph type="ftr" sz="quarter" idx="11"/>
          </p:nvPr>
        </p:nvSpPr>
        <p:spPr/>
        <p:txBody>
          <a:bodyPr/>
          <a:lstStyle/>
          <a:p>
            <a:r>
              <a:rPr lang="en-GB"/>
              <a:t>Organised and Coordinated by Woodcote (Epsom) Residents Society (WERS)</a:t>
            </a:r>
          </a:p>
        </p:txBody>
      </p:sp>
      <p:sp>
        <p:nvSpPr>
          <p:cNvPr id="9" name="Slide Number Placeholder 8">
            <a:extLst>
              <a:ext uri="{FF2B5EF4-FFF2-40B4-BE49-F238E27FC236}">
                <a16:creationId xmlns:a16="http://schemas.microsoft.com/office/drawing/2014/main" id="{6DC4B642-992A-E6DE-48A0-72F3BD7DC78B}"/>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9795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78D7C-8815-21E1-9B14-20B4C37AF3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2959560-D17F-F7D2-E2B2-D3F62C80A229}"/>
              </a:ext>
            </a:extLst>
          </p:cNvPr>
          <p:cNvSpPr>
            <a:spLocks noGrp="1"/>
          </p:cNvSpPr>
          <p:nvPr>
            <p:ph type="dt" sz="half" idx="10"/>
          </p:nvPr>
        </p:nvSpPr>
        <p:spPr/>
        <p:txBody>
          <a:bodyPr/>
          <a:lstStyle/>
          <a:p>
            <a:fld id="{66765574-B7C7-4969-8D2A-C1EA3F387A5B}" type="datetime1">
              <a:rPr lang="en-GB" smtClean="0"/>
              <a:t>14/12/2024</a:t>
            </a:fld>
            <a:endParaRPr lang="en-GB"/>
          </a:p>
        </p:txBody>
      </p:sp>
      <p:sp>
        <p:nvSpPr>
          <p:cNvPr id="4" name="Footer Placeholder 3">
            <a:extLst>
              <a:ext uri="{FF2B5EF4-FFF2-40B4-BE49-F238E27FC236}">
                <a16:creationId xmlns:a16="http://schemas.microsoft.com/office/drawing/2014/main" id="{A5321401-F359-368B-3C95-6DA6DFDB82F8}"/>
              </a:ext>
            </a:extLst>
          </p:cNvPr>
          <p:cNvSpPr>
            <a:spLocks noGrp="1"/>
          </p:cNvSpPr>
          <p:nvPr>
            <p:ph type="ftr" sz="quarter" idx="11"/>
          </p:nvPr>
        </p:nvSpPr>
        <p:spPr/>
        <p:txBody>
          <a:bodyPr/>
          <a:lstStyle/>
          <a:p>
            <a:r>
              <a:rPr lang="en-GB"/>
              <a:t>Organised and Coordinated by Woodcote (Epsom) Residents Society (WERS)</a:t>
            </a:r>
          </a:p>
        </p:txBody>
      </p:sp>
      <p:sp>
        <p:nvSpPr>
          <p:cNvPr id="5" name="Slide Number Placeholder 4">
            <a:extLst>
              <a:ext uri="{FF2B5EF4-FFF2-40B4-BE49-F238E27FC236}">
                <a16:creationId xmlns:a16="http://schemas.microsoft.com/office/drawing/2014/main" id="{59CEE16F-82CC-3372-176D-B3ECF21A6EB9}"/>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52750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48E602-D59A-28BF-1696-FC28C1E687B2}"/>
              </a:ext>
            </a:extLst>
          </p:cNvPr>
          <p:cNvSpPr>
            <a:spLocks noGrp="1"/>
          </p:cNvSpPr>
          <p:nvPr>
            <p:ph type="dt" sz="half" idx="10"/>
          </p:nvPr>
        </p:nvSpPr>
        <p:spPr/>
        <p:txBody>
          <a:bodyPr/>
          <a:lstStyle/>
          <a:p>
            <a:fld id="{3B7E4389-D6F9-40E7-9C58-D75B1F2F6CFE}" type="datetime1">
              <a:rPr lang="en-GB" smtClean="0"/>
              <a:t>14/12/2024</a:t>
            </a:fld>
            <a:endParaRPr lang="en-GB"/>
          </a:p>
        </p:txBody>
      </p:sp>
      <p:sp>
        <p:nvSpPr>
          <p:cNvPr id="3" name="Footer Placeholder 2">
            <a:extLst>
              <a:ext uri="{FF2B5EF4-FFF2-40B4-BE49-F238E27FC236}">
                <a16:creationId xmlns:a16="http://schemas.microsoft.com/office/drawing/2014/main" id="{0329E589-5F19-C0F3-BB46-C12F2FF9471C}"/>
              </a:ext>
            </a:extLst>
          </p:cNvPr>
          <p:cNvSpPr>
            <a:spLocks noGrp="1"/>
          </p:cNvSpPr>
          <p:nvPr>
            <p:ph type="ftr" sz="quarter" idx="11"/>
          </p:nvPr>
        </p:nvSpPr>
        <p:spPr/>
        <p:txBody>
          <a:bodyPr/>
          <a:lstStyle/>
          <a:p>
            <a:r>
              <a:rPr lang="en-GB"/>
              <a:t>Organised and Coordinated by Woodcote (Epsom) Residents Society (WERS)</a:t>
            </a:r>
          </a:p>
        </p:txBody>
      </p:sp>
      <p:sp>
        <p:nvSpPr>
          <p:cNvPr id="4" name="Slide Number Placeholder 3">
            <a:extLst>
              <a:ext uri="{FF2B5EF4-FFF2-40B4-BE49-F238E27FC236}">
                <a16:creationId xmlns:a16="http://schemas.microsoft.com/office/drawing/2014/main" id="{C913C76C-9284-C787-3CED-ECBC282A02E9}"/>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45328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083DE-E32F-9E0A-3A2E-1CC62F380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836D8D-F7FA-B789-90D3-4B6DDFDDEE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653A35-3FF0-1E22-E793-7B04676DF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681DB6-B49E-1798-2A09-67BD7E3E4BBE}"/>
              </a:ext>
            </a:extLst>
          </p:cNvPr>
          <p:cNvSpPr>
            <a:spLocks noGrp="1"/>
          </p:cNvSpPr>
          <p:nvPr>
            <p:ph type="dt" sz="half" idx="10"/>
          </p:nvPr>
        </p:nvSpPr>
        <p:spPr/>
        <p:txBody>
          <a:bodyPr/>
          <a:lstStyle/>
          <a:p>
            <a:fld id="{44CD789E-1603-405C-8AF2-BD7B6EEB30AF}" type="datetime1">
              <a:rPr lang="en-GB" smtClean="0"/>
              <a:t>14/12/2024</a:t>
            </a:fld>
            <a:endParaRPr lang="en-GB"/>
          </a:p>
        </p:txBody>
      </p:sp>
      <p:sp>
        <p:nvSpPr>
          <p:cNvPr id="6" name="Footer Placeholder 5">
            <a:extLst>
              <a:ext uri="{FF2B5EF4-FFF2-40B4-BE49-F238E27FC236}">
                <a16:creationId xmlns:a16="http://schemas.microsoft.com/office/drawing/2014/main" id="{77B052D0-43FA-05E1-4082-144CBF5171AE}"/>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0362C984-A683-D348-6D47-2C5B4A0E1AAD}"/>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1840125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911EC-9A0E-EEF7-DE59-A3CC5088F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AF7112D-EFCC-EF56-B53E-FE09FCBA2A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282341-5867-C286-6CF6-F8CFA6241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05FCB-8FE3-3532-B945-4BBE1ADCDEA3}"/>
              </a:ext>
            </a:extLst>
          </p:cNvPr>
          <p:cNvSpPr>
            <a:spLocks noGrp="1"/>
          </p:cNvSpPr>
          <p:nvPr>
            <p:ph type="dt" sz="half" idx="10"/>
          </p:nvPr>
        </p:nvSpPr>
        <p:spPr/>
        <p:txBody>
          <a:bodyPr/>
          <a:lstStyle/>
          <a:p>
            <a:fld id="{C51EF86F-2671-4111-BA46-9F8899C1B57D}" type="datetime1">
              <a:rPr lang="en-GB" smtClean="0"/>
              <a:t>14/12/2024</a:t>
            </a:fld>
            <a:endParaRPr lang="en-GB"/>
          </a:p>
        </p:txBody>
      </p:sp>
      <p:sp>
        <p:nvSpPr>
          <p:cNvPr id="6" name="Footer Placeholder 5">
            <a:extLst>
              <a:ext uri="{FF2B5EF4-FFF2-40B4-BE49-F238E27FC236}">
                <a16:creationId xmlns:a16="http://schemas.microsoft.com/office/drawing/2014/main" id="{CBFB54CF-5333-AFD3-E0AF-C2A76E494F75}"/>
              </a:ext>
            </a:extLst>
          </p:cNvPr>
          <p:cNvSpPr>
            <a:spLocks noGrp="1"/>
          </p:cNvSpPr>
          <p:nvPr>
            <p:ph type="ftr" sz="quarter" idx="11"/>
          </p:nvPr>
        </p:nvSpPr>
        <p:spPr/>
        <p:txBody>
          <a:bodyPr/>
          <a:lstStyle/>
          <a:p>
            <a:r>
              <a:rPr lang="en-GB"/>
              <a:t>Organised and Coordinated by Woodcote (Epsom) Residents Society (WERS)</a:t>
            </a:r>
          </a:p>
        </p:txBody>
      </p:sp>
      <p:sp>
        <p:nvSpPr>
          <p:cNvPr id="7" name="Slide Number Placeholder 6">
            <a:extLst>
              <a:ext uri="{FF2B5EF4-FFF2-40B4-BE49-F238E27FC236}">
                <a16:creationId xmlns:a16="http://schemas.microsoft.com/office/drawing/2014/main" id="{B338C5FD-2BF7-FE04-B84D-78C7F5B58651}"/>
              </a:ext>
            </a:extLst>
          </p:cNvPr>
          <p:cNvSpPr>
            <a:spLocks noGrp="1"/>
          </p:cNvSpPr>
          <p:nvPr>
            <p:ph type="sldNum" sz="quarter" idx="12"/>
          </p:nvPr>
        </p:nvSpPr>
        <p:spPr/>
        <p:txBody>
          <a:bodyPr/>
          <a:lstStyle/>
          <a:p>
            <a:fld id="{49106A23-DD74-42CB-ACFC-338A4F39846D}" type="slidenum">
              <a:rPr lang="en-GB" smtClean="0"/>
              <a:t>‹#›</a:t>
            </a:fld>
            <a:endParaRPr lang="en-GB"/>
          </a:p>
        </p:txBody>
      </p:sp>
    </p:spTree>
    <p:extLst>
      <p:ext uri="{BB962C8B-B14F-4D97-AF65-F5344CB8AC3E}">
        <p14:creationId xmlns:p14="http://schemas.microsoft.com/office/powerpoint/2010/main" val="296318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922A02-84DF-B168-825D-B87FF42AB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77A9A9-E7BD-C77D-6A8E-6F43EBAE7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789EB4-88FE-24C9-1629-6A5EF4F560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2E379-D7A5-48E0-8974-98C47E2DA5E1}" type="datetime1">
              <a:rPr lang="en-GB" smtClean="0"/>
              <a:t>14/12/2024</a:t>
            </a:fld>
            <a:endParaRPr lang="en-GB"/>
          </a:p>
        </p:txBody>
      </p:sp>
      <p:sp>
        <p:nvSpPr>
          <p:cNvPr id="5" name="Footer Placeholder 4">
            <a:extLst>
              <a:ext uri="{FF2B5EF4-FFF2-40B4-BE49-F238E27FC236}">
                <a16:creationId xmlns:a16="http://schemas.microsoft.com/office/drawing/2014/main" id="{76137386-AFB9-E92D-60C6-85F5D2A4E2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Organised and Coordinated by Woodcote (Epsom) Residents Society (WERS)</a:t>
            </a:r>
          </a:p>
        </p:txBody>
      </p:sp>
      <p:sp>
        <p:nvSpPr>
          <p:cNvPr id="6" name="Slide Number Placeholder 5">
            <a:extLst>
              <a:ext uri="{FF2B5EF4-FFF2-40B4-BE49-F238E27FC236}">
                <a16:creationId xmlns:a16="http://schemas.microsoft.com/office/drawing/2014/main" id="{5181244D-8CAE-7BA7-67B7-93A85D88C4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106A23-DD74-42CB-ACFC-338A4F39846D}" type="slidenum">
              <a:rPr lang="en-GB" smtClean="0"/>
              <a:t>‹#›</a:t>
            </a:fld>
            <a:endParaRPr lang="en-GB"/>
          </a:p>
        </p:txBody>
      </p:sp>
    </p:spTree>
    <p:extLst>
      <p:ext uri="{BB962C8B-B14F-4D97-AF65-F5344CB8AC3E}">
        <p14:creationId xmlns:p14="http://schemas.microsoft.com/office/powerpoint/2010/main" val="4144581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2536-73E9-427C-4F74-7192EBA57739}"/>
              </a:ext>
            </a:extLst>
          </p:cNvPr>
          <p:cNvSpPr>
            <a:spLocks noGrp="1"/>
          </p:cNvSpPr>
          <p:nvPr>
            <p:ph type="ctrTitle"/>
          </p:nvPr>
        </p:nvSpPr>
        <p:spPr>
          <a:xfrm>
            <a:off x="1434353" y="1736165"/>
            <a:ext cx="9144000" cy="2387600"/>
          </a:xfrm>
        </p:spPr>
        <p:txBody>
          <a:bodyPr>
            <a:noAutofit/>
          </a:bodyPr>
          <a:lstStyle/>
          <a:p>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Epsom Derby Festival Q&amp;A follow-up session</a:t>
            </a:r>
            <a:br>
              <a:rPr lang="en-GB" sz="4000" dirty="0">
                <a:effectLst/>
                <a:latin typeface="Aptos" panose="020B0004020202020204" pitchFamily="34" charset="0"/>
                <a:ea typeface="Aptos" panose="020B0004020202020204" pitchFamily="34" charset="0"/>
                <a:cs typeface="Aptos" panose="020B0004020202020204" pitchFamily="34" charset="0"/>
              </a:rPr>
            </a:br>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br>
              <a:rPr lang="en-GB" sz="4000" dirty="0">
                <a:effectLst/>
                <a:latin typeface="Aptos" panose="020B0004020202020204" pitchFamily="34" charset="0"/>
                <a:ea typeface="Aptos" panose="020B0004020202020204" pitchFamily="34" charset="0"/>
                <a:cs typeface="Aptos" panose="020B0004020202020204" pitchFamily="34" charset="0"/>
              </a:rPr>
            </a:br>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Friday 13</a:t>
            </a:r>
            <a:r>
              <a:rPr lang="en-GB" sz="4000" b="1" baseline="300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th</a:t>
            </a:r>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December 2024 at 7:00pm</a:t>
            </a:r>
            <a:br>
              <a:rPr lang="en-GB" sz="4000" dirty="0">
                <a:effectLst/>
                <a:latin typeface="Aptos" panose="020B0004020202020204" pitchFamily="34" charset="0"/>
                <a:ea typeface="Aptos" panose="020B0004020202020204" pitchFamily="34" charset="0"/>
                <a:cs typeface="Aptos" panose="020B0004020202020204" pitchFamily="34" charset="0"/>
              </a:rPr>
            </a:br>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br>
              <a:rPr lang="en-GB" sz="4000" dirty="0">
                <a:effectLst/>
                <a:latin typeface="Aptos" panose="020B0004020202020204" pitchFamily="34" charset="0"/>
                <a:ea typeface="Aptos" panose="020B0004020202020204" pitchFamily="34" charset="0"/>
                <a:cs typeface="Aptos" panose="020B0004020202020204" pitchFamily="34" charset="0"/>
              </a:rPr>
            </a:br>
            <a:r>
              <a:rPr lang="en-GB" sz="40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Place:  Langley Vale Village Hall</a:t>
            </a:r>
            <a:endParaRPr lang="en-GB" sz="4000" dirty="0"/>
          </a:p>
        </p:txBody>
      </p:sp>
      <p:sp>
        <p:nvSpPr>
          <p:cNvPr id="6" name="Footer Placeholder 5">
            <a:extLst>
              <a:ext uri="{FF2B5EF4-FFF2-40B4-BE49-F238E27FC236}">
                <a16:creationId xmlns:a16="http://schemas.microsoft.com/office/drawing/2014/main" id="{5A1DB114-EDA0-5032-869F-6DDA0503CB8B}"/>
              </a:ext>
            </a:extLst>
          </p:cNvPr>
          <p:cNvSpPr>
            <a:spLocks noGrp="1"/>
          </p:cNvSpPr>
          <p:nvPr>
            <p:ph type="ftr" sz="quarter" idx="11"/>
          </p:nvPr>
        </p:nvSpPr>
        <p:spPr>
          <a:xfrm>
            <a:off x="0" y="6356350"/>
            <a:ext cx="12192000" cy="365125"/>
          </a:xfrm>
        </p:spPr>
        <p:txBody>
          <a:bodyPr/>
          <a:lstStyle/>
          <a:p>
            <a:r>
              <a:rPr lang="en-GB" dirty="0"/>
              <a:t>Organised and Coordinated by Woodcote (Epsom) Residents Society (WERS)</a:t>
            </a:r>
          </a:p>
        </p:txBody>
      </p:sp>
      <p:pic>
        <p:nvPicPr>
          <p:cNvPr id="7" name="Picture 6" descr="A drawing of a building">
            <a:extLst>
              <a:ext uri="{FF2B5EF4-FFF2-40B4-BE49-F238E27FC236}">
                <a16:creationId xmlns:a16="http://schemas.microsoft.com/office/drawing/2014/main" id="{3AA8B5DF-172E-F681-7805-2F22A808B7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2060" y="4524235"/>
            <a:ext cx="4428585" cy="1431644"/>
          </a:xfrm>
          <a:prstGeom prst="rect">
            <a:avLst/>
          </a:prstGeom>
        </p:spPr>
      </p:pic>
    </p:spTree>
    <p:extLst>
      <p:ext uri="{BB962C8B-B14F-4D97-AF65-F5344CB8AC3E}">
        <p14:creationId xmlns:p14="http://schemas.microsoft.com/office/powerpoint/2010/main" val="1628446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BC9CB-AA3B-F45C-CF3C-C45A35865016}"/>
              </a:ext>
            </a:extLst>
          </p:cNvPr>
          <p:cNvSpPr>
            <a:spLocks noGrp="1"/>
          </p:cNvSpPr>
          <p:nvPr>
            <p:ph type="title"/>
          </p:nvPr>
        </p:nvSpPr>
        <p:spPr/>
        <p:txBody>
          <a:bodyPr>
            <a:normAutofit/>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Next steps into 2025 and moving forward </a:t>
            </a:r>
            <a:endParaRPr lang="en-GB" dirty="0"/>
          </a:p>
        </p:txBody>
      </p:sp>
      <p:sp>
        <p:nvSpPr>
          <p:cNvPr id="3" name="Content Placeholder 2">
            <a:extLst>
              <a:ext uri="{FF2B5EF4-FFF2-40B4-BE49-F238E27FC236}">
                <a16:creationId xmlns:a16="http://schemas.microsoft.com/office/drawing/2014/main" id="{FA8A3E41-47EB-67F1-875A-96CCF97E2988}"/>
              </a:ext>
            </a:extLst>
          </p:cNvPr>
          <p:cNvSpPr>
            <a:spLocks noGrp="1"/>
          </p:cNvSpPr>
          <p:nvPr>
            <p:ph idx="1"/>
          </p:nvPr>
        </p:nvSpPr>
        <p:spPr/>
        <p:txBody>
          <a:bodyPr/>
          <a:lstStyle/>
          <a:p>
            <a:pPr marL="0" indent="0">
              <a:lnSpc>
                <a:spcPct val="115000"/>
              </a:lnSpc>
              <a:buNone/>
            </a:pPr>
            <a:r>
              <a:rPr lang="en-GB" sz="1800" dirty="0">
                <a:effectLst/>
                <a:latin typeface="Arial" panose="020B0604020202020204" pitchFamily="34" charset="0"/>
                <a:ea typeface="Arial" panose="020B0604020202020204" pitchFamily="34" charset="0"/>
              </a:rPr>
              <a:t>Residents requested more Police patrolling the village, especially Rosebery Road and at the top of all three roads closest to the woods. Representatives from a local training yard agreed with this and requested extra security. The Inspector has taken this suggestion away and will report back at the next meeting. </a:t>
            </a:r>
          </a:p>
          <a:p>
            <a:pPr marL="0" indent="0">
              <a:lnSpc>
                <a:spcPct val="115000"/>
              </a:lnSpc>
              <a:buNone/>
            </a:pPr>
            <a:r>
              <a:rPr lang="en-GB" sz="1800" b="1" dirty="0">
                <a:effectLst/>
                <a:latin typeface="Arial" panose="020B0604020202020204" pitchFamily="34" charset="0"/>
                <a:ea typeface="Arial" panose="020B0604020202020204" pitchFamily="34" charset="0"/>
              </a:rPr>
              <a:t>Action:  Police</a:t>
            </a:r>
          </a:p>
          <a:p>
            <a:pPr marL="0" indent="0">
              <a:lnSpc>
                <a:spcPct val="115000"/>
              </a:lnSpc>
              <a:buNone/>
            </a:pPr>
            <a:r>
              <a:rPr lang="en-GB" sz="1800" dirty="0">
                <a:effectLst/>
                <a:latin typeface="Arial" panose="020B0604020202020204" pitchFamily="34" charset="0"/>
                <a:ea typeface="Arial" panose="020B0604020202020204" pitchFamily="34" charset="0"/>
              </a:rPr>
              <a:t>Tom explained that the Jockey Club hired ten private vehicles to patrol given areas in the two-week build-up to the Derby Festival.  He offered to extend these patrols to Langley Vale if villagers would like that. He also agreed to take this general point about more security wanted, away for inclusion in plans. </a:t>
            </a:r>
          </a:p>
          <a:p>
            <a:pPr marL="0" indent="0">
              <a:lnSpc>
                <a:spcPct val="115000"/>
              </a:lnSpc>
              <a:buNone/>
            </a:pPr>
            <a:r>
              <a:rPr lang="en-GB" sz="1800" b="1" dirty="0">
                <a:effectLst/>
                <a:latin typeface="Arial" panose="020B0604020202020204" pitchFamily="34" charset="0"/>
                <a:ea typeface="Arial" panose="020B0604020202020204" pitchFamily="34" charset="0"/>
              </a:rPr>
              <a:t>Action:  Jockey Club </a:t>
            </a:r>
            <a:endParaRPr lang="en-GB" sz="1800" dirty="0">
              <a:effectLst/>
              <a:latin typeface="Arial" panose="020B0604020202020204" pitchFamily="34" charset="0"/>
              <a:ea typeface="Arial" panose="020B0604020202020204" pitchFamily="34" charset="0"/>
            </a:endParaRPr>
          </a:p>
          <a:p>
            <a:pPr marL="0" indent="0">
              <a:lnSpc>
                <a:spcPct val="115000"/>
              </a:lnSpc>
              <a:buNone/>
            </a:pPr>
            <a:endParaRPr lang="en-GB" sz="1800" dirty="0">
              <a:effectLst/>
              <a:latin typeface="Arial" panose="020B0604020202020204" pitchFamily="34" charset="0"/>
              <a:ea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C4D15CAA-88C5-C817-E35B-551AD048699C}"/>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33C2C573-76B4-CBC7-C011-DB8A19E88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29966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EE6A0-63F0-B4AD-EDF6-B4D709C12F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C5D945-4E89-8DDB-DE7E-0529B407B3F3}"/>
              </a:ext>
            </a:extLst>
          </p:cNvPr>
          <p:cNvSpPr>
            <a:spLocks noGrp="1"/>
          </p:cNvSpPr>
          <p:nvPr>
            <p:ph type="title"/>
          </p:nvPr>
        </p:nvSpPr>
        <p:spPr/>
        <p:txBody>
          <a:bodyPr>
            <a:normAutofit/>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Next steps into 2025 and moving forward </a:t>
            </a:r>
            <a:endParaRPr lang="en-GB" dirty="0"/>
          </a:p>
        </p:txBody>
      </p:sp>
      <p:sp>
        <p:nvSpPr>
          <p:cNvPr id="3" name="Content Placeholder 2">
            <a:extLst>
              <a:ext uri="{FF2B5EF4-FFF2-40B4-BE49-F238E27FC236}">
                <a16:creationId xmlns:a16="http://schemas.microsoft.com/office/drawing/2014/main" id="{FA637408-69C3-E738-2739-4C7B3C84B19D}"/>
              </a:ext>
            </a:extLst>
          </p:cNvPr>
          <p:cNvSpPr>
            <a:spLocks noGrp="1"/>
          </p:cNvSpPr>
          <p:nvPr>
            <p:ph idx="1"/>
          </p:nvPr>
        </p:nvSpPr>
        <p:spPr/>
        <p:txBody>
          <a:bodyPr/>
          <a:lstStyle/>
          <a:p>
            <a:pPr marL="0" indent="0">
              <a:lnSpc>
                <a:spcPct val="115000"/>
              </a:lnSpc>
              <a:buNone/>
            </a:pPr>
            <a:r>
              <a:rPr lang="en-GB" sz="1800" dirty="0">
                <a:effectLst/>
                <a:latin typeface="Arial" panose="020B0604020202020204" pitchFamily="34" charset="0"/>
                <a:ea typeface="Arial" panose="020B0604020202020204" pitchFamily="34" charset="0"/>
              </a:rPr>
              <a:t>A resident queried why there was no CCTV in Langley Vale. The Inspector stated that this would not pick up absolutely everything and that the alleged perpetrators of ASB this year were not in the roads, but in the woods.   The Chair explained that the Borough does have access to a mobile CCTV unit but that it gets deployed based on data showing where there is trouble. He emphasised that this shows the importance of residents ALWAYS reporting incidents so that there is a log of what is happening and where. He said that he would look into the possibility of booking this unit to cover Tattenham Corner and Langley Vale in future years.</a:t>
            </a:r>
          </a:p>
          <a:p>
            <a:pPr marL="0" indent="0">
              <a:lnSpc>
                <a:spcPct val="115000"/>
              </a:lnSpc>
              <a:buNone/>
            </a:pPr>
            <a:r>
              <a:rPr lang="en-GB" sz="1800" b="1" dirty="0">
                <a:effectLst/>
                <a:latin typeface="Arial" panose="020B0604020202020204" pitchFamily="34" charset="0"/>
                <a:ea typeface="Arial" panose="020B0604020202020204" pitchFamily="34" charset="0"/>
              </a:rPr>
              <a:t>Action:  Cllr McCormick</a:t>
            </a:r>
            <a:endParaRPr lang="en-GB" sz="1800" dirty="0">
              <a:effectLst/>
              <a:latin typeface="Arial" panose="020B0604020202020204" pitchFamily="34" charset="0"/>
              <a:ea typeface="Arial" panose="020B0604020202020204" pitchFamily="34" charset="0"/>
            </a:endParaRPr>
          </a:p>
          <a:p>
            <a:pPr marL="0" indent="0">
              <a:lnSpc>
                <a:spcPct val="115000"/>
              </a:lnSpc>
              <a:buNone/>
            </a:pPr>
            <a:endParaRPr lang="en-GB" sz="1800" dirty="0">
              <a:effectLst/>
              <a:latin typeface="Arial" panose="020B0604020202020204" pitchFamily="34" charset="0"/>
              <a:ea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F5187E69-0A91-AE9A-F559-7EFBECDF5A8E}"/>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D78DE2A6-9131-8071-0E6D-D09C929F1F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196831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EEE4E-1767-BEAA-FECB-6DE778CAF1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930F70-4B73-1BFD-FB54-2EB65062D788}"/>
              </a:ext>
            </a:extLst>
          </p:cNvPr>
          <p:cNvSpPr>
            <a:spLocks noGrp="1"/>
          </p:cNvSpPr>
          <p:nvPr>
            <p:ph type="title"/>
          </p:nvPr>
        </p:nvSpPr>
        <p:spPr/>
        <p:txBody>
          <a:bodyPr>
            <a:normAutofit/>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Next steps into 2025 and moving forward </a:t>
            </a:r>
            <a:endParaRPr lang="en-GB" dirty="0"/>
          </a:p>
        </p:txBody>
      </p:sp>
      <p:sp>
        <p:nvSpPr>
          <p:cNvPr id="3" name="Content Placeholder 2">
            <a:extLst>
              <a:ext uri="{FF2B5EF4-FFF2-40B4-BE49-F238E27FC236}">
                <a16:creationId xmlns:a16="http://schemas.microsoft.com/office/drawing/2014/main" id="{B7DC8CD8-C2A0-BAE5-62D5-E3CCE210CD68}"/>
              </a:ext>
            </a:extLst>
          </p:cNvPr>
          <p:cNvSpPr>
            <a:spLocks noGrp="1"/>
          </p:cNvSpPr>
          <p:nvPr>
            <p:ph idx="1"/>
          </p:nvPr>
        </p:nvSpPr>
        <p:spPr/>
        <p:txBody>
          <a:bodyPr>
            <a:normAutofit/>
          </a:bodyPr>
          <a:lstStyle/>
          <a:p>
            <a:pPr marL="0" indent="0">
              <a:lnSpc>
                <a:spcPct val="115000"/>
              </a:lnSpc>
              <a:buNone/>
            </a:pPr>
            <a:r>
              <a:rPr lang="en-GB" sz="1800" dirty="0">
                <a:effectLst/>
                <a:latin typeface="Arial" panose="020B0604020202020204" pitchFamily="34" charset="0"/>
                <a:ea typeface="Arial" panose="020B0604020202020204" pitchFamily="34" charset="0"/>
              </a:rPr>
              <a:t>In response to several residents expressing their fears about crime in the run-up to the Derby, the Inspector and Tom </a:t>
            </a:r>
            <a:r>
              <a:rPr lang="en-GB" sz="1800" dirty="0" err="1">
                <a:effectLst/>
                <a:latin typeface="Arial" panose="020B0604020202020204" pitchFamily="34" charset="0"/>
                <a:ea typeface="Arial" panose="020B0604020202020204" pitchFamily="34" charset="0"/>
              </a:rPr>
              <a:t>Sammes</a:t>
            </a:r>
            <a:r>
              <a:rPr lang="en-GB" sz="1800" dirty="0">
                <a:effectLst/>
                <a:latin typeface="Arial" panose="020B0604020202020204" pitchFamily="34" charset="0"/>
                <a:ea typeface="Arial" panose="020B0604020202020204" pitchFamily="34" charset="0"/>
              </a:rPr>
              <a:t> reassured the meeting that they do work extremely closely together and that as a result of this meeting, better security for Langley Vale will feature in future plans. The Inspector also confirmed that support from other Police Forces can be sought if it is thought necessary and that she was willing to engage in this based on information received from the meeting.</a:t>
            </a:r>
          </a:p>
          <a:p>
            <a:pPr marL="0" indent="0">
              <a:lnSpc>
                <a:spcPct val="115000"/>
              </a:lnSpc>
              <a:buNone/>
            </a:pPr>
            <a:r>
              <a:rPr lang="en-GB" sz="1800" dirty="0">
                <a:effectLst/>
                <a:latin typeface="Arial" panose="020B0604020202020204" pitchFamily="34" charset="0"/>
                <a:ea typeface="Arial" panose="020B0604020202020204" pitchFamily="34" charset="0"/>
              </a:rPr>
              <a:t>Some residents queried about parking restrictions and parts of roads in the village that are coned off. Tom explained this is to prevent race-goers from taking all the spaces that villagers usually park in! However, he agreed to look at the areas of coning.</a:t>
            </a:r>
          </a:p>
          <a:p>
            <a:pPr marL="0" indent="0">
              <a:lnSpc>
                <a:spcPct val="115000"/>
              </a:lnSpc>
              <a:buNone/>
            </a:pPr>
            <a:r>
              <a:rPr lang="en-GB" sz="1800" b="1" dirty="0">
                <a:effectLst/>
                <a:latin typeface="Arial" panose="020B0604020202020204" pitchFamily="34" charset="0"/>
                <a:ea typeface="Arial" panose="020B0604020202020204" pitchFamily="34" charset="0"/>
              </a:rPr>
              <a:t>Action:  Jockey Club</a:t>
            </a:r>
            <a:endParaRPr lang="en-GB" sz="1800" dirty="0">
              <a:effectLst/>
              <a:latin typeface="Arial" panose="020B0604020202020204" pitchFamily="34" charset="0"/>
              <a:ea typeface="Arial" panose="020B0604020202020204" pitchFamily="34" charset="0"/>
            </a:endParaRPr>
          </a:p>
          <a:p>
            <a:pPr marL="0" indent="0">
              <a:lnSpc>
                <a:spcPct val="115000"/>
              </a:lnSpc>
              <a:buNone/>
            </a:pPr>
            <a:endParaRPr lang="en-GB" sz="1800" dirty="0">
              <a:effectLst/>
              <a:latin typeface="Arial" panose="020B0604020202020204" pitchFamily="34" charset="0"/>
              <a:ea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591D9B88-B286-DF9C-B739-4184D9196C3B}"/>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01CCEAC1-8545-B8F2-6AC5-845533DC04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4241156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971C93-ECEE-52CF-5A0D-2417E61C78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3AC9CE-5318-D03E-8219-EC1D2B6CFBAC}"/>
              </a:ext>
            </a:extLst>
          </p:cNvPr>
          <p:cNvSpPr>
            <a:spLocks noGrp="1"/>
          </p:cNvSpPr>
          <p:nvPr>
            <p:ph type="title"/>
          </p:nvPr>
        </p:nvSpPr>
        <p:spPr/>
        <p:txBody>
          <a:bodyPr>
            <a:normAutofit/>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Next steps into 2025 and moving forward </a:t>
            </a:r>
            <a:endParaRPr lang="en-GB" dirty="0"/>
          </a:p>
        </p:txBody>
      </p:sp>
      <p:sp>
        <p:nvSpPr>
          <p:cNvPr id="3" name="Content Placeholder 2">
            <a:extLst>
              <a:ext uri="{FF2B5EF4-FFF2-40B4-BE49-F238E27FC236}">
                <a16:creationId xmlns:a16="http://schemas.microsoft.com/office/drawing/2014/main" id="{96329907-24F6-46AD-A90D-03024C616D99}"/>
              </a:ext>
            </a:extLst>
          </p:cNvPr>
          <p:cNvSpPr>
            <a:spLocks noGrp="1"/>
          </p:cNvSpPr>
          <p:nvPr>
            <p:ph idx="1"/>
          </p:nvPr>
        </p:nvSpPr>
        <p:spPr/>
        <p:txBody>
          <a:bodyPr>
            <a:normAutofit fontScale="92500" lnSpcReduction="20000"/>
          </a:bodyPr>
          <a:lstStyle/>
          <a:p>
            <a:pPr marL="0" indent="0">
              <a:lnSpc>
                <a:spcPct val="115000"/>
              </a:lnSpc>
              <a:buNone/>
            </a:pPr>
            <a:r>
              <a:rPr lang="en-GB" sz="1800" dirty="0">
                <a:effectLst/>
                <a:latin typeface="Arial" panose="020B0604020202020204" pitchFamily="34" charset="0"/>
                <a:ea typeface="Arial" panose="020B0604020202020204" pitchFamily="34" charset="0"/>
              </a:rPr>
              <a:t>A resident asked about the </a:t>
            </a:r>
            <a:r>
              <a:rPr lang="en-GB" sz="1800" dirty="0" err="1">
                <a:effectLst/>
                <a:latin typeface="Arial" panose="020B0604020202020204" pitchFamily="34" charset="0"/>
                <a:ea typeface="Arial" panose="020B0604020202020204" pitchFamily="34" charset="0"/>
              </a:rPr>
              <a:t>Downskeepers</a:t>
            </a:r>
            <a:r>
              <a:rPr lang="en-GB" sz="1800" dirty="0">
                <a:effectLst/>
                <a:latin typeface="Arial" panose="020B0604020202020204" pitchFamily="34" charset="0"/>
                <a:ea typeface="Arial" panose="020B0604020202020204" pitchFamily="34" charset="0"/>
              </a:rPr>
              <a:t> and whether or not they could be used as patrol personnel in the lead-up to the Derby. The Chair and Tom said that they could not commit to this tonight but it will feature on the discussion list and be reported on at the next meeting. Tom said that more can definitely be done to expand patrols into the village and this will form part of plans for future years. </a:t>
            </a:r>
          </a:p>
          <a:p>
            <a:pPr marL="0" indent="0">
              <a:lnSpc>
                <a:spcPct val="115000"/>
              </a:lnSpc>
              <a:buNone/>
            </a:pPr>
            <a:r>
              <a:rPr lang="en-GB" sz="1800" b="1" dirty="0">
                <a:effectLst/>
                <a:latin typeface="Arial" panose="020B0604020202020204" pitchFamily="34" charset="0"/>
                <a:ea typeface="Arial" panose="020B0604020202020204" pitchFamily="34" charset="0"/>
              </a:rPr>
              <a:t>Action:  Jockey Club &amp; Cllr McCormick </a:t>
            </a:r>
            <a:endParaRPr lang="en-GB" sz="1800" dirty="0">
              <a:effectLst/>
              <a:latin typeface="Arial" panose="020B0604020202020204" pitchFamily="34" charset="0"/>
              <a:ea typeface="Arial" panose="020B0604020202020204" pitchFamily="34" charset="0"/>
            </a:endParaRPr>
          </a:p>
          <a:p>
            <a:pPr marL="0" indent="0">
              <a:lnSpc>
                <a:spcPct val="115000"/>
              </a:lnSpc>
              <a:buNone/>
            </a:pPr>
            <a:r>
              <a:rPr lang="en-GB" sz="1800" dirty="0">
                <a:effectLst/>
                <a:latin typeface="Arial" panose="020B0604020202020204" pitchFamily="34" charset="0"/>
                <a:ea typeface="Arial" panose="020B0604020202020204" pitchFamily="34" charset="0"/>
              </a:rPr>
              <a:t>A resident requested a clear plan for the build-up to the Derby to include protection for the village, patrols, dispersal order zones etc. The Chair and Tom agreed to share with residents the timetable for next year as this document already exists. To report back at the autumn follow-up meeting.</a:t>
            </a:r>
          </a:p>
          <a:p>
            <a:pPr marL="0" indent="0">
              <a:lnSpc>
                <a:spcPct val="115000"/>
              </a:lnSpc>
              <a:buNone/>
            </a:pPr>
            <a:r>
              <a:rPr lang="en-GB" sz="1800" b="1" dirty="0">
                <a:effectLst/>
                <a:latin typeface="Arial" panose="020B0604020202020204" pitchFamily="34" charset="0"/>
                <a:ea typeface="Arial" panose="020B0604020202020204" pitchFamily="34" charset="0"/>
              </a:rPr>
              <a:t>Action:  Jockey Club &amp; Cllr McCormick </a:t>
            </a:r>
            <a:endParaRPr lang="en-GB" sz="1800" dirty="0">
              <a:effectLst/>
              <a:latin typeface="Arial" panose="020B0604020202020204" pitchFamily="34" charset="0"/>
              <a:ea typeface="Arial" panose="020B0604020202020204" pitchFamily="34" charset="0"/>
            </a:endParaRPr>
          </a:p>
          <a:p>
            <a:pPr marL="0" indent="0">
              <a:lnSpc>
                <a:spcPct val="115000"/>
              </a:lnSpc>
              <a:buNone/>
            </a:pPr>
            <a:r>
              <a:rPr lang="en-GB" sz="1800" dirty="0">
                <a:effectLst/>
                <a:latin typeface="Arial" panose="020B0604020202020204" pitchFamily="34" charset="0"/>
                <a:ea typeface="Arial" panose="020B0604020202020204" pitchFamily="34" charset="0"/>
              </a:rPr>
              <a:t>A resident queried if the Jockey Club can work with the travelling community so that they understand if there is bad behaviour, those found to be the perpetrators will be banned from returning. Tom explained that the Jockey Club are proactive already in carrying out assessments each year. The Chair said to leave this point with the panel who will look to improve this area of work.</a:t>
            </a:r>
          </a:p>
          <a:p>
            <a:pPr marL="0" indent="0">
              <a:lnSpc>
                <a:spcPct val="115000"/>
              </a:lnSpc>
              <a:buNone/>
            </a:pPr>
            <a:r>
              <a:rPr lang="en-GB" sz="1800" b="1" dirty="0">
                <a:effectLst/>
                <a:latin typeface="Arial" panose="020B0604020202020204" pitchFamily="34" charset="0"/>
                <a:ea typeface="Arial" panose="020B0604020202020204" pitchFamily="34" charset="0"/>
              </a:rPr>
              <a:t>Action:  Cllr McCormick</a:t>
            </a:r>
            <a:endParaRPr lang="en-GB" sz="1800" dirty="0">
              <a:effectLst/>
              <a:latin typeface="Arial" panose="020B0604020202020204" pitchFamily="34" charset="0"/>
              <a:ea typeface="Arial" panose="020B0604020202020204" pitchFamily="34" charset="0"/>
            </a:endParaRPr>
          </a:p>
          <a:p>
            <a:pPr marL="0" indent="0">
              <a:lnSpc>
                <a:spcPct val="115000"/>
              </a:lnSpc>
              <a:buNone/>
            </a:pPr>
            <a:endParaRPr lang="en-GB" sz="1800" dirty="0">
              <a:effectLst/>
              <a:latin typeface="Arial" panose="020B0604020202020204" pitchFamily="34" charset="0"/>
              <a:ea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E0EB4D22-5E0F-FFD2-2E44-D1DDFAA5064E}"/>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8FA62615-9F18-481F-CF2C-4677208D54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443820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E2557-6F16-9A9F-E576-11F768698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F07361-8659-585A-721A-D7009A14064F}"/>
              </a:ext>
            </a:extLst>
          </p:cNvPr>
          <p:cNvSpPr>
            <a:spLocks noGrp="1"/>
          </p:cNvSpPr>
          <p:nvPr>
            <p:ph type="title"/>
          </p:nvPr>
        </p:nvSpPr>
        <p:spPr/>
        <p:txBody>
          <a:bodyPr>
            <a:normAutofit/>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3. Next steps into 2025 and moving forward </a:t>
            </a:r>
            <a:endParaRPr lang="en-GB" dirty="0"/>
          </a:p>
        </p:txBody>
      </p:sp>
      <p:sp>
        <p:nvSpPr>
          <p:cNvPr id="3" name="Content Placeholder 2">
            <a:extLst>
              <a:ext uri="{FF2B5EF4-FFF2-40B4-BE49-F238E27FC236}">
                <a16:creationId xmlns:a16="http://schemas.microsoft.com/office/drawing/2014/main" id="{42F50F2B-C493-0150-2E08-BC3FD70B34E4}"/>
              </a:ext>
            </a:extLst>
          </p:cNvPr>
          <p:cNvSpPr>
            <a:spLocks noGrp="1"/>
          </p:cNvSpPr>
          <p:nvPr>
            <p:ph idx="1"/>
          </p:nvPr>
        </p:nvSpPr>
        <p:spPr/>
        <p:txBody>
          <a:bodyPr>
            <a:normAutofit fontScale="92500" lnSpcReduction="20000"/>
          </a:bodyPr>
          <a:lstStyle/>
          <a:p>
            <a:pPr>
              <a:lnSpc>
                <a:spcPct val="115000"/>
              </a:lnSpc>
            </a:pPr>
            <a:r>
              <a:rPr lang="en-GB" sz="1800" dirty="0">
                <a:effectLst/>
                <a:latin typeface="Arial" panose="020B0604020202020204" pitchFamily="34" charset="0"/>
                <a:ea typeface="Arial" panose="020B0604020202020204" pitchFamily="34" charset="0"/>
              </a:rPr>
              <a:t>Communications.  </a:t>
            </a: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having a central command consisting of drones, plain-clothed security at either end of the village from Langley Vale Rd up to the Downs;</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setting up a dedicated line for residents as the Inspector was only made aware of the troubles this year when the Chair saw comments on the Langley Vale Facebook page;</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could Police access the LV FB page as it is a very active page with lots of info?</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having info on where to report incidents displayed on the wooden boards on the Downs;</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WhatsApp groups – </a:t>
            </a:r>
            <a:r>
              <a:rPr lang="en-GB" sz="1800" b="1" u="none" strike="noStrike" dirty="0">
                <a:effectLst/>
                <a:latin typeface="Arial" panose="020B0604020202020204" pitchFamily="34" charset="0"/>
                <a:ea typeface="Arial" panose="020B0604020202020204" pitchFamily="34" charset="0"/>
              </a:rPr>
              <a:t>Group being setup and will share with residents to report issues</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Jockey Club website, Woodcote (Epsom) Residents’ Society website</a:t>
            </a:r>
            <a:endParaRPr lang="en-GB" sz="1800" dirty="0">
              <a:effectLst/>
              <a:latin typeface="Arial" panose="020B0604020202020204" pitchFamily="34" charset="0"/>
              <a:ea typeface="Arial" panose="020B0604020202020204" pitchFamily="34" charset="0"/>
            </a:endParaRPr>
          </a:p>
          <a:p>
            <a:pPr marL="342900" lvl="0" indent="-342900">
              <a:lnSpc>
                <a:spcPct val="115000"/>
              </a:lnSpc>
              <a:buFont typeface="Symbol" pitchFamily="2" charset="2"/>
              <a:buChar char="-"/>
            </a:pPr>
            <a:r>
              <a:rPr lang="en-GB" sz="1800" u="none" strike="noStrike" dirty="0">
                <a:effectLst/>
                <a:latin typeface="Arial" panose="020B0604020202020204" pitchFamily="34" charset="0"/>
                <a:ea typeface="Arial" panose="020B0604020202020204" pitchFamily="34" charset="0"/>
              </a:rPr>
              <a:t>residents being put on a central mailing list held by Cllr Liz Frost to receive regular updates;</a:t>
            </a:r>
            <a:endParaRPr lang="en-GB" sz="1800" dirty="0">
              <a:effectLst/>
              <a:latin typeface="Arial" panose="020B0604020202020204" pitchFamily="34" charset="0"/>
              <a:ea typeface="Arial" panose="020B0604020202020204" pitchFamily="34" charset="0"/>
            </a:endParaRPr>
          </a:p>
          <a:p>
            <a:pPr marL="0" indent="0">
              <a:lnSpc>
                <a:spcPct val="115000"/>
              </a:lnSpc>
              <a:buNone/>
            </a:pPr>
            <a:r>
              <a:rPr lang="en-GB" sz="1800" dirty="0">
                <a:effectLst/>
                <a:latin typeface="Arial" panose="020B0604020202020204" pitchFamily="34" charset="0"/>
                <a:ea typeface="Arial" panose="020B0604020202020204" pitchFamily="34" charset="0"/>
              </a:rPr>
              <a:t>The Inspector reiterated the importance of reporting incidents </a:t>
            </a:r>
            <a:r>
              <a:rPr lang="en-GB" sz="1800" i="1" dirty="0">
                <a:effectLst/>
                <a:latin typeface="Arial" panose="020B0604020202020204" pitchFamily="34" charset="0"/>
                <a:ea typeface="Arial" panose="020B0604020202020204" pitchFamily="34" charset="0"/>
              </a:rPr>
              <a:t>immediately</a:t>
            </a:r>
            <a:r>
              <a:rPr lang="en-GB" sz="1800" dirty="0">
                <a:effectLst/>
                <a:latin typeface="Arial" panose="020B0604020202020204" pitchFamily="34" charset="0"/>
                <a:ea typeface="Arial" panose="020B0604020202020204" pitchFamily="34" charset="0"/>
              </a:rPr>
              <a:t> and the fact that Police need to be present </a:t>
            </a:r>
            <a:r>
              <a:rPr lang="en-GB" sz="1800" u="sng" dirty="0">
                <a:effectLst/>
                <a:latin typeface="Arial" panose="020B0604020202020204" pitchFamily="34" charset="0"/>
                <a:ea typeface="Arial" panose="020B0604020202020204" pitchFamily="34" charset="0"/>
              </a:rPr>
              <a:t>when the actual ASB is occurring</a:t>
            </a:r>
            <a:r>
              <a:rPr lang="en-GB" sz="1800" dirty="0">
                <a:effectLst/>
                <a:latin typeface="Arial" panose="020B0604020202020204" pitchFamily="34" charset="0"/>
                <a:ea typeface="Arial" panose="020B0604020202020204" pitchFamily="34" charset="0"/>
              </a:rPr>
              <a:t> to apprehend an individual(s).</a:t>
            </a:r>
          </a:p>
          <a:p>
            <a:endParaRPr lang="en-GB" dirty="0"/>
          </a:p>
        </p:txBody>
      </p:sp>
      <p:sp>
        <p:nvSpPr>
          <p:cNvPr id="4" name="Footer Placeholder 3">
            <a:extLst>
              <a:ext uri="{FF2B5EF4-FFF2-40B4-BE49-F238E27FC236}">
                <a16:creationId xmlns:a16="http://schemas.microsoft.com/office/drawing/2014/main" id="{3127036D-E9BE-A010-BE89-65200431C975}"/>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2CABF096-B6BF-E543-2004-C6D82BC02B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371870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18D8-44CD-25F5-6D85-C92DA1D6FD0E}"/>
              </a:ext>
            </a:extLst>
          </p:cNvPr>
          <p:cNvSpPr>
            <a:spLocks noGrp="1"/>
          </p:cNvSpPr>
          <p:nvPr>
            <p:ph type="title"/>
          </p:nvPr>
        </p:nvSpPr>
        <p:spPr/>
        <p:txBody>
          <a:bodyPr/>
          <a:lstStyle/>
          <a:p>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4. Any Other Business</a:t>
            </a:r>
            <a:r>
              <a:rPr lang="en-GB" sz="44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dirty="0"/>
          </a:p>
        </p:txBody>
      </p:sp>
      <p:sp>
        <p:nvSpPr>
          <p:cNvPr id="3" name="Content Placeholder 2">
            <a:extLst>
              <a:ext uri="{FF2B5EF4-FFF2-40B4-BE49-F238E27FC236}">
                <a16:creationId xmlns:a16="http://schemas.microsoft.com/office/drawing/2014/main" id="{A841F625-D368-C804-347B-981B3E783C15}"/>
              </a:ext>
            </a:extLst>
          </p:cNvPr>
          <p:cNvSpPr>
            <a:spLocks noGrp="1"/>
          </p:cNvSpPr>
          <p:nvPr>
            <p:ph idx="1"/>
          </p:nvPr>
        </p:nvSpPr>
        <p:spPr/>
        <p:txBody>
          <a:bodyPr/>
          <a:lstStyle/>
          <a:p>
            <a:pPr marL="742950" lvl="1" indent="-285750">
              <a:buFontTx/>
              <a:buChar char="-"/>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Bus routes</a:t>
            </a:r>
          </a:p>
          <a:p>
            <a:pPr marL="742950" lvl="1" indent="-285750">
              <a:buFontTx/>
              <a:buChar char="-"/>
            </a:pPr>
            <a:r>
              <a:rPr lang="en-GB" sz="2800" dirty="0">
                <a:solidFill>
                  <a:srgbClr val="26282A"/>
                </a:solidFill>
                <a:latin typeface="Helvetica" panose="020B0604020202020204" pitchFamily="34" charset="0"/>
                <a:ea typeface="Aptos" panose="020B0004020202020204" pitchFamily="34" charset="0"/>
                <a:cs typeface="Aptos" panose="020B0004020202020204" pitchFamily="34" charset="0"/>
              </a:rPr>
              <a:t>Highways</a:t>
            </a:r>
          </a:p>
          <a:p>
            <a:pPr marL="742950" lvl="1" indent="-285750">
              <a:buFontTx/>
              <a:buChar char="-"/>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Planning</a:t>
            </a:r>
          </a:p>
          <a:p>
            <a:pPr marL="742950" lvl="1" indent="-285750">
              <a:buFontTx/>
              <a:buChar char="-"/>
            </a:pPr>
            <a:r>
              <a:rPr lang="en-GB" sz="2800" dirty="0">
                <a:solidFill>
                  <a:srgbClr val="26282A"/>
                </a:solidFill>
                <a:latin typeface="Helvetica" panose="020B0604020202020204" pitchFamily="34" charset="0"/>
                <a:ea typeface="Aptos" panose="020B0004020202020204" pitchFamily="34" charset="0"/>
                <a:cs typeface="Aptos" panose="020B0004020202020204" pitchFamily="34" charset="0"/>
              </a:rPr>
              <a:t>Verges</a:t>
            </a:r>
            <a:endParaRPr lang="en-GB" sz="2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Footer Placeholder 3">
            <a:extLst>
              <a:ext uri="{FF2B5EF4-FFF2-40B4-BE49-F238E27FC236}">
                <a16:creationId xmlns:a16="http://schemas.microsoft.com/office/drawing/2014/main" id="{B5A8A30F-200B-4565-41E4-E4A114C0B695}"/>
              </a:ext>
            </a:extLst>
          </p:cNvPr>
          <p:cNvSpPr>
            <a:spLocks noGrp="1"/>
          </p:cNvSpPr>
          <p:nvPr>
            <p:ph type="ftr" sz="quarter" idx="11"/>
          </p:nvPr>
        </p:nvSpPr>
        <p:spPr>
          <a:xfrm>
            <a:off x="0" y="6356350"/>
            <a:ext cx="11501718"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01FC0D2B-333C-0C5C-C874-748BFD02A3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134238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6E2-3FB7-A84F-58F8-5C354867E9CC}"/>
              </a:ext>
            </a:extLst>
          </p:cNvPr>
          <p:cNvSpPr>
            <a:spLocks noGrp="1"/>
          </p:cNvSpPr>
          <p:nvPr>
            <p:ph type="title"/>
          </p:nvPr>
        </p:nvSpPr>
        <p:spPr/>
        <p:txBody>
          <a:bodyPr>
            <a:normAutofit/>
          </a:bodyPr>
          <a:lstStyle/>
          <a:p>
            <a:r>
              <a:rPr lang="en-GB" sz="44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5. Thanks and </a:t>
            </a:r>
            <a:r>
              <a:rPr lang="en-GB" sz="4400" b="1" dirty="0">
                <a:solidFill>
                  <a:srgbClr val="26282A"/>
                </a:solidFill>
                <a:latin typeface="Helvetica" panose="020B0604020202020204" pitchFamily="34" charset="0"/>
                <a:ea typeface="Aptos" panose="020B0004020202020204" pitchFamily="34" charset="0"/>
                <a:cs typeface="Aptos" panose="020B0004020202020204" pitchFamily="34" charset="0"/>
              </a:rPr>
              <a:t>dates of next meetings</a:t>
            </a:r>
            <a:endParaRPr lang="en-GB" dirty="0"/>
          </a:p>
        </p:txBody>
      </p:sp>
      <p:sp>
        <p:nvSpPr>
          <p:cNvPr id="3" name="Content Placeholder 2">
            <a:extLst>
              <a:ext uri="{FF2B5EF4-FFF2-40B4-BE49-F238E27FC236}">
                <a16:creationId xmlns:a16="http://schemas.microsoft.com/office/drawing/2014/main" id="{D11F6B73-2DCE-D364-03BF-22843E4A72FE}"/>
              </a:ext>
            </a:extLst>
          </p:cNvPr>
          <p:cNvSpPr>
            <a:spLocks noGrp="1"/>
          </p:cNvSpPr>
          <p:nvPr>
            <p:ph idx="1"/>
          </p:nvPr>
        </p:nvSpPr>
        <p:spPr/>
        <p:txBody>
          <a:bodyPr/>
          <a:lstStyle/>
          <a:p>
            <a:r>
              <a:rPr lang="en-GB" dirty="0"/>
              <a:t>Friday 24</a:t>
            </a:r>
            <a:r>
              <a:rPr lang="en-GB" baseline="30000" dirty="0"/>
              <a:t>th</a:t>
            </a:r>
            <a:r>
              <a:rPr lang="en-GB" dirty="0"/>
              <a:t> January 2025 </a:t>
            </a:r>
          </a:p>
          <a:p>
            <a:r>
              <a:rPr lang="en-GB" dirty="0"/>
              <a:t>Friday 21</a:t>
            </a:r>
            <a:r>
              <a:rPr lang="en-GB" baseline="30000" dirty="0"/>
              <a:t>st</a:t>
            </a:r>
            <a:r>
              <a:rPr lang="en-GB" dirty="0"/>
              <a:t> February 2025</a:t>
            </a:r>
          </a:p>
          <a:p>
            <a:r>
              <a:rPr lang="en-GB" dirty="0"/>
              <a:t>Friday 21</a:t>
            </a:r>
            <a:r>
              <a:rPr lang="en-GB" baseline="30000" dirty="0"/>
              <a:t>st</a:t>
            </a:r>
            <a:r>
              <a:rPr lang="en-GB" dirty="0"/>
              <a:t> March 2025</a:t>
            </a:r>
          </a:p>
          <a:p>
            <a:r>
              <a:rPr lang="en-GB" dirty="0"/>
              <a:t>Friday 18</a:t>
            </a:r>
            <a:r>
              <a:rPr lang="en-GB" baseline="30000" dirty="0"/>
              <a:t>th</a:t>
            </a:r>
            <a:r>
              <a:rPr lang="en-GB" dirty="0"/>
              <a:t> April 2025</a:t>
            </a:r>
          </a:p>
          <a:p>
            <a:r>
              <a:rPr lang="en-GB" dirty="0"/>
              <a:t>Friday 23</a:t>
            </a:r>
            <a:r>
              <a:rPr lang="en-GB" baseline="30000" dirty="0"/>
              <a:t>rd</a:t>
            </a:r>
            <a:r>
              <a:rPr lang="en-GB" dirty="0"/>
              <a:t> May 2025</a:t>
            </a:r>
          </a:p>
          <a:p>
            <a:r>
              <a:rPr lang="en-GB" dirty="0"/>
              <a:t>Friday 20</a:t>
            </a:r>
            <a:r>
              <a:rPr lang="en-GB" baseline="30000" dirty="0"/>
              <a:t>th</a:t>
            </a:r>
            <a:r>
              <a:rPr lang="en-GB" dirty="0"/>
              <a:t> June 2025</a:t>
            </a:r>
          </a:p>
          <a:p>
            <a:endParaRPr lang="en-GB" dirty="0"/>
          </a:p>
          <a:p>
            <a:r>
              <a:rPr lang="en-GB" dirty="0"/>
              <a:t>All to be confirmed.</a:t>
            </a:r>
          </a:p>
        </p:txBody>
      </p:sp>
      <p:sp>
        <p:nvSpPr>
          <p:cNvPr id="4" name="Footer Placeholder 3">
            <a:extLst>
              <a:ext uri="{FF2B5EF4-FFF2-40B4-BE49-F238E27FC236}">
                <a16:creationId xmlns:a16="http://schemas.microsoft.com/office/drawing/2014/main" id="{5C736C0D-1E3D-A625-7B5B-25A09C657A4B}"/>
              </a:ext>
            </a:extLst>
          </p:cNvPr>
          <p:cNvSpPr>
            <a:spLocks noGrp="1"/>
          </p:cNvSpPr>
          <p:nvPr>
            <p:ph type="ftr" sz="quarter" idx="11"/>
          </p:nvPr>
        </p:nvSpPr>
        <p:spPr>
          <a:xfrm>
            <a:off x="0" y="6356350"/>
            <a:ext cx="11456894" cy="365125"/>
          </a:xfrm>
        </p:spPr>
        <p:txBody>
          <a:bodyPr/>
          <a:lstStyle/>
          <a:p>
            <a:r>
              <a:rPr lang="en-GB" dirty="0"/>
              <a:t>Organised and Coordinated by Woodcote (Epsom) Residents Society (WERS)</a:t>
            </a:r>
          </a:p>
        </p:txBody>
      </p:sp>
      <p:pic>
        <p:nvPicPr>
          <p:cNvPr id="6" name="Picture 5" descr="A close-up of a police badge&#10;&#10;Description automatically generated">
            <a:extLst>
              <a:ext uri="{FF2B5EF4-FFF2-40B4-BE49-F238E27FC236}">
                <a16:creationId xmlns:a16="http://schemas.microsoft.com/office/drawing/2014/main" id="{8FC4279D-E348-0451-A260-481D5F00C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1055" y="3655377"/>
            <a:ext cx="2053096" cy="1086639"/>
          </a:xfrm>
          <a:prstGeom prst="rect">
            <a:avLst/>
          </a:prstGeom>
        </p:spPr>
      </p:pic>
      <p:pic>
        <p:nvPicPr>
          <p:cNvPr id="13" name="Picture 12" descr="A drawing of a building">
            <a:extLst>
              <a:ext uri="{FF2B5EF4-FFF2-40B4-BE49-F238E27FC236}">
                <a16:creationId xmlns:a16="http://schemas.microsoft.com/office/drawing/2014/main" id="{B31190B2-FB6E-0996-B605-0F3BBAFE20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49931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1A189A-0605-8DED-CF4B-071698A6DA8A}"/>
              </a:ext>
            </a:extLst>
          </p:cNvPr>
          <p:cNvSpPr txBox="1"/>
          <p:nvPr/>
        </p:nvSpPr>
        <p:spPr>
          <a:xfrm>
            <a:off x="331694" y="80682"/>
            <a:ext cx="11745996" cy="6439968"/>
          </a:xfrm>
          <a:prstGeom prst="rect">
            <a:avLst/>
          </a:prstGeom>
          <a:noFill/>
        </p:spPr>
        <p:txBody>
          <a:bodyPr wrap="square">
            <a:spAutoFit/>
          </a:bodyPr>
          <a:lstStyle/>
          <a:p>
            <a:pPr algn="ctr"/>
            <a:r>
              <a:rPr lang="en-GB" sz="18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Agenda</a:t>
            </a:r>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sz="1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2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lnSpc>
                <a:spcPct val="107000"/>
              </a:lnSpc>
              <a:spcAft>
                <a:spcPts val="800"/>
              </a:spcAft>
              <a:buFont typeface="+mj-lt"/>
              <a:buAutoNum type="arabicPeriod"/>
            </a:pPr>
            <a:r>
              <a:rPr lang="en-GB" sz="16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Welcome, Intros/Aim of meeting</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Introduction to the panel, ground rules for the evening and desired outcomes outlined.</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457200">
              <a:lnSpc>
                <a:spcPct val="107000"/>
              </a:lnSpc>
            </a:pPr>
            <a:r>
              <a:rPr lang="en-GB" sz="1600"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startAt="2"/>
            </a:pPr>
            <a:r>
              <a:rPr lang="en-GB" sz="16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Review previous minutes and actions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600" dirty="0">
                <a:effectLst/>
                <a:latin typeface="Helvetica" panose="020B0604020202020204" pitchFamily="34" charset="0"/>
                <a:ea typeface="Aptos" panose="020B0004020202020204" pitchFamily="34" charset="0"/>
                <a:cs typeface="Aptos" panose="020B0004020202020204" pitchFamily="34" charset="0"/>
              </a:rPr>
              <a:t>Several questions have been gathered ahead of the meeting and circulated to the panel.  </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effectLst/>
                <a:latin typeface="Helvetica"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effectLst/>
                <a:latin typeface="Helvetica" panose="020B0604020202020204" pitchFamily="34" charset="0"/>
                <a:ea typeface="Aptos" panose="020B0004020202020204" pitchFamily="34" charset="0"/>
                <a:cs typeface="Aptos" panose="020B0004020202020204" pitchFamily="34" charset="0"/>
              </a:rPr>
              <a:t>Once these have been worked through then questions will be taken from the floor.</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effectLst/>
                <a:latin typeface="Helvetica"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lnSpc>
                <a:spcPct val="107000"/>
              </a:lnSpc>
              <a:spcAft>
                <a:spcPts val="800"/>
              </a:spcAft>
              <a:buFont typeface="+mj-lt"/>
              <a:buAutoNum type="arabicPeriod" startAt="3"/>
            </a:pPr>
            <a:r>
              <a:rPr lang="en-GB" sz="16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Next steps into 2025 and moving forward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Commitments from stakeholders on how we can all come together to better protect LV during the Derby Festival</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4. Any Other Business</a:t>
            </a: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p>
          <a:p>
            <a:endParaRPr lang="en-GB" sz="1600" dirty="0">
              <a:effectLst/>
              <a:latin typeface="Aptos" panose="020B0004020202020204" pitchFamily="34" charset="0"/>
              <a:ea typeface="Aptos" panose="020B0004020202020204" pitchFamily="34" charset="0"/>
              <a:cs typeface="Aptos" panose="020B0004020202020204" pitchFamily="34" charset="0"/>
            </a:endParaRPr>
          </a:p>
          <a:p>
            <a:pPr marL="742950" lvl="1" indent="-285750">
              <a:buFontTx/>
              <a:buChar char="-"/>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Christmas Jumper Day – Saturday 21</a:t>
            </a:r>
            <a:r>
              <a:rPr lang="en-GB" sz="1600" baseline="300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st</a:t>
            </a: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December 2024</a:t>
            </a:r>
          </a:p>
          <a:p>
            <a:pPr marL="742950" lvl="1" indent="-285750">
              <a:buFontTx/>
              <a:buChar char="-"/>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Bus routes</a:t>
            </a:r>
          </a:p>
          <a:p>
            <a:pPr marL="742950" lvl="1" indent="-285750">
              <a:buFontTx/>
              <a:buChar char="-"/>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Highways</a:t>
            </a:r>
          </a:p>
          <a:p>
            <a:pPr marL="742950" lvl="1" indent="-285750">
              <a:buFontTx/>
              <a:buChar char="-"/>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Planning</a:t>
            </a:r>
          </a:p>
          <a:p>
            <a:pPr marL="742950" lvl="1" indent="-285750">
              <a:buFontTx/>
              <a:buChar char="-"/>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Verges</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5. Thanks and </a:t>
            </a:r>
            <a:r>
              <a:rPr lang="en-GB" sz="1600" b="1" dirty="0">
                <a:solidFill>
                  <a:srgbClr val="26282A"/>
                </a:solidFill>
                <a:latin typeface="Helvetica" panose="020B0604020202020204" pitchFamily="34" charset="0"/>
                <a:ea typeface="Aptos" panose="020B0004020202020204" pitchFamily="34" charset="0"/>
                <a:cs typeface="Aptos" panose="020B0004020202020204" pitchFamily="34" charset="0"/>
              </a:rPr>
              <a:t>dates of next meetings</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b="1" dirty="0">
                <a:solidFill>
                  <a:srgbClr val="26282A"/>
                </a:solidFill>
                <a:effectLst/>
                <a:latin typeface="Helvetica" panose="020B0604020202020204" pitchFamily="34" charset="0"/>
                <a:ea typeface="Aptos" panose="020B0004020202020204" pitchFamily="34" charset="0"/>
                <a:cs typeface="Aptos" panose="020B0004020202020204" pitchFamily="34" charset="0"/>
              </a:rPr>
              <a:t> </a:t>
            </a:r>
            <a:endParaRPr lang="en-GB" sz="1600" dirty="0">
              <a:effectLst/>
              <a:latin typeface="Aptos" panose="020B0004020202020204" pitchFamily="34" charset="0"/>
              <a:ea typeface="Aptos" panose="020B0004020202020204" pitchFamily="34" charset="0"/>
              <a:cs typeface="Aptos" panose="020B0004020202020204" pitchFamily="34" charset="0"/>
            </a:endParaRPr>
          </a:p>
          <a:p>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Confirm next steps, minutes and close the meeting.</a:t>
            </a:r>
            <a:endParaRPr lang="en-GB" sz="1600" dirty="0">
              <a:effectLst/>
              <a:latin typeface="Aptos" panose="020B0004020202020204" pitchFamily="34" charset="0"/>
              <a:ea typeface="Aptos" panose="020B0004020202020204" pitchFamily="34" charset="0"/>
              <a:cs typeface="Aptos" panose="020B0004020202020204" pitchFamily="34" charset="0"/>
            </a:endParaRPr>
          </a:p>
        </p:txBody>
      </p:sp>
      <p:sp>
        <p:nvSpPr>
          <p:cNvPr id="6" name="Footer Placeholder 5">
            <a:extLst>
              <a:ext uri="{FF2B5EF4-FFF2-40B4-BE49-F238E27FC236}">
                <a16:creationId xmlns:a16="http://schemas.microsoft.com/office/drawing/2014/main" id="{FE7743B2-064C-1C9D-1414-3458033F89FF}"/>
              </a:ext>
            </a:extLst>
          </p:cNvPr>
          <p:cNvSpPr>
            <a:spLocks noGrp="1"/>
          </p:cNvSpPr>
          <p:nvPr>
            <p:ph type="ftr" sz="quarter" idx="11"/>
          </p:nvPr>
        </p:nvSpPr>
        <p:spPr>
          <a:xfrm>
            <a:off x="31376" y="6356350"/>
            <a:ext cx="11353800" cy="365125"/>
          </a:xfrm>
        </p:spPr>
        <p:txBody>
          <a:bodyPr/>
          <a:lstStyle/>
          <a:p>
            <a:r>
              <a:rPr lang="en-GB" dirty="0"/>
              <a:t>Organised and Coordinated by Woodcote (Epsom) Residents Society (WERS)</a:t>
            </a:r>
          </a:p>
        </p:txBody>
      </p:sp>
      <p:pic>
        <p:nvPicPr>
          <p:cNvPr id="10" name="Picture 9" descr="A drawing of a building">
            <a:extLst>
              <a:ext uri="{FF2B5EF4-FFF2-40B4-BE49-F238E27FC236}">
                <a16:creationId xmlns:a16="http://schemas.microsoft.com/office/drawing/2014/main" id="{CCBC7599-A3B1-CA1F-FD6A-8D387F698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518813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16EA3-569D-ECC2-1198-99DEBE644E75}"/>
              </a:ext>
            </a:extLst>
          </p:cNvPr>
          <p:cNvSpPr>
            <a:spLocks noGrp="1"/>
          </p:cNvSpPr>
          <p:nvPr>
            <p:ph type="title"/>
          </p:nvPr>
        </p:nvSpPr>
        <p:spPr/>
        <p:txBody>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1. Welcome, Intros/Aim of meeting</a:t>
            </a:r>
            <a:endParaRPr lang="en-GB" dirty="0"/>
          </a:p>
        </p:txBody>
      </p:sp>
      <p:sp>
        <p:nvSpPr>
          <p:cNvPr id="3" name="Content Placeholder 2">
            <a:extLst>
              <a:ext uri="{FF2B5EF4-FFF2-40B4-BE49-F238E27FC236}">
                <a16:creationId xmlns:a16="http://schemas.microsoft.com/office/drawing/2014/main" id="{F1CD8DCE-2668-5067-CC0C-9D591872C53F}"/>
              </a:ext>
            </a:extLst>
          </p:cNvPr>
          <p:cNvSpPr>
            <a:spLocks noGrp="1"/>
          </p:cNvSpPr>
          <p:nvPr>
            <p:ph idx="1"/>
          </p:nvPr>
        </p:nvSpPr>
        <p:spPr/>
        <p:txBody>
          <a:bodyPr/>
          <a:lstStyle/>
          <a:p>
            <a:pPr marL="0" indent="0">
              <a:buNone/>
            </a:pPr>
            <a:r>
              <a:rPr lang="en-GB" sz="28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Introduction to the panel, ground rules for the evening and desired outcomes outlined.</a:t>
            </a:r>
          </a:p>
          <a:p>
            <a:pPr marL="0" indent="0">
              <a:buNone/>
            </a:pPr>
            <a:endParaRPr lang="en-GB" sz="1200" dirty="0">
              <a:solidFill>
                <a:srgbClr val="26282A"/>
              </a:solidFill>
              <a:latin typeface="Helvetica" panose="020B0604020202020204" pitchFamily="34" charset="0"/>
              <a:ea typeface="Aptos" panose="020B0004020202020204" pitchFamily="34" charset="0"/>
              <a:cs typeface="Aptos" panose="020B0004020202020204" pitchFamily="34" charset="0"/>
            </a:endParaRP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Steven McCormick – Borough and County Councillor and Chair of the Epsom Downs Conservators – Co Chair for this evening.</a:t>
            </a: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Sean Porter – Langley Vale Village Hall Chair – Co Chair for this evening</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Inspector Clifton-Sinclair / Sgt Tommy Pearson – Surrey Police, Epsom &amp; Ewell </a:t>
            </a: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Jim Allen – General Manager, Epsom Downs, The Jockey Club (Replaced Tom </a:t>
            </a:r>
            <a:r>
              <a:rPr lang="en-GB" sz="1600" dirty="0" err="1">
                <a:solidFill>
                  <a:srgbClr val="26282A"/>
                </a:solidFill>
                <a:latin typeface="Helvetica" panose="020B0604020202020204" pitchFamily="34" charset="0"/>
                <a:ea typeface="Aptos" panose="020B0004020202020204" pitchFamily="34" charset="0"/>
                <a:cs typeface="Aptos" panose="020B0004020202020204" pitchFamily="34" charset="0"/>
              </a:rPr>
              <a:t>Sammes</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Bernice Froud – Borough Councillo</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r and Epsom Downs Conservator</a:t>
            </a:r>
          </a:p>
          <a:p>
            <a:pPr marL="0" indent="0">
              <a:buNone/>
            </a:pPr>
            <a:r>
              <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rPr>
              <a:t>Liz Frost – B</a:t>
            </a: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orough Councillor and Epsom Downs Conservator - apologies</a:t>
            </a: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r>
              <a:rPr lang="en-GB" sz="1600" dirty="0">
                <a:solidFill>
                  <a:srgbClr val="26282A"/>
                </a:solidFill>
                <a:latin typeface="Helvetica" panose="020B0604020202020204" pitchFamily="34" charset="0"/>
                <a:ea typeface="Aptos" panose="020B0004020202020204" pitchFamily="34" charset="0"/>
                <a:cs typeface="Aptos" panose="020B0004020202020204" pitchFamily="34" charset="0"/>
              </a:rPr>
              <a:t>Guest in attendance – Helen Maguire MP</a:t>
            </a:r>
            <a:endParaRPr lang="en-GB" sz="16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solidFill>
                <a:srgbClr val="26282A"/>
              </a:solidFill>
              <a:effectLst/>
              <a:latin typeface="Helvetica" panose="020B0604020202020204" pitchFamily="34" charset="0"/>
              <a:ea typeface="Aptos" panose="020B0004020202020204" pitchFamily="34" charset="0"/>
              <a:cs typeface="Aptos" panose="020B0004020202020204" pitchFamily="34" charset="0"/>
            </a:endParaRPr>
          </a:p>
          <a:p>
            <a:pPr marL="0" indent="0">
              <a:buNone/>
            </a:pPr>
            <a:endParaRPr lang="en-GB" sz="12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6" name="Footer Placeholder 5">
            <a:extLst>
              <a:ext uri="{FF2B5EF4-FFF2-40B4-BE49-F238E27FC236}">
                <a16:creationId xmlns:a16="http://schemas.microsoft.com/office/drawing/2014/main" id="{A4B129CD-9462-5CDD-48B8-7D8BB98B9206}"/>
              </a:ext>
            </a:extLst>
          </p:cNvPr>
          <p:cNvSpPr>
            <a:spLocks noGrp="1"/>
          </p:cNvSpPr>
          <p:nvPr>
            <p:ph type="ftr" sz="quarter" idx="11"/>
          </p:nvPr>
        </p:nvSpPr>
        <p:spPr>
          <a:xfrm>
            <a:off x="304800" y="6356350"/>
            <a:ext cx="10641106" cy="365125"/>
          </a:xfrm>
        </p:spPr>
        <p:txBody>
          <a:bodyPr/>
          <a:lstStyle/>
          <a:p>
            <a:r>
              <a:rPr lang="en-GB" dirty="0"/>
              <a:t>Organised and Coordinated by Woodcote (Epsom) Residents Society (WERS)</a:t>
            </a:r>
          </a:p>
        </p:txBody>
      </p:sp>
      <p:pic>
        <p:nvPicPr>
          <p:cNvPr id="7" name="Picture 6" descr="A drawing of a building">
            <a:extLst>
              <a:ext uri="{FF2B5EF4-FFF2-40B4-BE49-F238E27FC236}">
                <a16:creationId xmlns:a16="http://schemas.microsoft.com/office/drawing/2014/main" id="{B434C6D3-D6E9-714C-1812-B520255B9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148507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1F4B-0030-86AE-CBAB-4CD0F827AC12}"/>
              </a:ext>
            </a:extLst>
          </p:cNvPr>
          <p:cNvSpPr>
            <a:spLocks noGrp="1"/>
          </p:cNvSpPr>
          <p:nvPr>
            <p:ph type="title"/>
          </p:nvPr>
        </p:nvSpPr>
        <p:spPr/>
        <p:txBody>
          <a:bodyPr>
            <a:normAutofit fontScale="90000"/>
          </a:bodyPr>
          <a:lstStyle/>
          <a:p>
            <a: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a:t>
            </a:r>
            <a:br>
              <a:rPr lang="en-GB" sz="44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B718050-E5C4-B98D-2865-B00873C8B688}"/>
              </a:ext>
            </a:extLst>
          </p:cNvPr>
          <p:cNvSpPr>
            <a:spLocks noGrp="1"/>
          </p:cNvSpPr>
          <p:nvPr>
            <p:ph idx="1"/>
          </p:nvPr>
        </p:nvSpPr>
        <p:spPr>
          <a:xfrm>
            <a:off x="838200" y="1515035"/>
            <a:ext cx="10515600" cy="4661928"/>
          </a:xfrm>
        </p:spPr>
        <p:txBody>
          <a:bodyPr>
            <a:normAutofit/>
          </a:bodyPr>
          <a:lstStyle/>
          <a:p>
            <a:pPr marL="0" indent="0">
              <a:lnSpc>
                <a:spcPct val="115000"/>
              </a:lnSpc>
              <a:buNone/>
            </a:pPr>
            <a:r>
              <a:rPr lang="en-GB" sz="1600" dirty="0">
                <a:effectLst/>
                <a:latin typeface="Arial" panose="020B0604020202020204" pitchFamily="34" charset="0"/>
                <a:ea typeface="Arial" panose="020B0604020202020204" pitchFamily="34" charset="0"/>
              </a:rPr>
              <a:t>Inspector Clifton-Sinclair assured residents that correct Police procedures had been followed about the calls that various residents had made in the run-up to the Derby Festival. She explained in detail how the command structure works and assured the meeting that active work had been going on during the disturbances, even if it may have felt to residents that nothing was happening. She apologised for one area where she felt that the Police service had fallen short in that a report of an incident was missing from their system and that mistake was picked up the following morning. She confirmed that all residents who had made calls had now been followed up except one and that she was personally taking that up separately. </a:t>
            </a:r>
          </a:p>
          <a:p>
            <a:pPr marL="0" indent="0">
              <a:lnSpc>
                <a:spcPct val="115000"/>
              </a:lnSpc>
              <a:buNone/>
            </a:pPr>
            <a:r>
              <a:rPr lang="en-GB" sz="1600" dirty="0">
                <a:effectLst/>
                <a:latin typeface="Arial" panose="020B0604020202020204" pitchFamily="34" charset="0"/>
                <a:ea typeface="Arial" panose="020B0604020202020204" pitchFamily="34" charset="0"/>
              </a:rPr>
              <a:t>In response to a question about Surrey Police's social media activity, the Inspector explained the Police strategy around this. She accepted that changes in this area may be needed and has taken this away for consideration.</a:t>
            </a:r>
          </a:p>
          <a:p>
            <a:pPr marL="0" indent="0">
              <a:buNone/>
            </a:pPr>
            <a:r>
              <a:rPr lang="en-GB" sz="1800" b="1" dirty="0">
                <a:effectLst/>
                <a:latin typeface="Arial" panose="020B0604020202020204" pitchFamily="34" charset="0"/>
                <a:ea typeface="Arial" panose="020B0604020202020204" pitchFamily="34" charset="0"/>
              </a:rPr>
              <a:t>Action:  Police</a:t>
            </a:r>
          </a:p>
          <a:p>
            <a:pPr marL="0" indent="0">
              <a:buNone/>
            </a:pPr>
            <a:endParaRPr lang="en-GB" sz="1800" dirty="0">
              <a:latin typeface="Arial" panose="020B0604020202020204" pitchFamily="34" charset="0"/>
              <a:ea typeface="Arial" panose="020B0604020202020204" pitchFamily="34" charset="0"/>
            </a:endParaRPr>
          </a:p>
          <a:p>
            <a:pPr marL="0" indent="0">
              <a:buNone/>
            </a:pPr>
            <a:r>
              <a:rPr lang="en-GB" sz="1800" dirty="0">
                <a:effectLst/>
                <a:latin typeface="Arial" panose="020B0604020202020204" pitchFamily="34" charset="0"/>
                <a:ea typeface="Arial" panose="020B0604020202020204" pitchFamily="34" charset="0"/>
              </a:rPr>
              <a:t>See communications suggestions below</a:t>
            </a:r>
          </a:p>
          <a:p>
            <a:pPr marL="342900" indent="-342900">
              <a:buFont typeface="+mj-lt"/>
              <a:buAutoNum type="arabicPeriod"/>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7EA4D8AE-05DD-2EDD-5529-942D7B7C4C84}"/>
              </a:ext>
            </a:extLst>
          </p:cNvPr>
          <p:cNvSpPr>
            <a:spLocks noGrp="1"/>
          </p:cNvSpPr>
          <p:nvPr>
            <p:ph type="ftr" sz="quarter" idx="11"/>
          </p:nvPr>
        </p:nvSpPr>
        <p:spPr>
          <a:xfrm>
            <a:off x="0" y="6356350"/>
            <a:ext cx="11430000"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66C4B6D0-F7E1-AE7A-6915-2D4FF69EF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902115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1F4B-0030-86AE-CBAB-4CD0F827AC12}"/>
              </a:ext>
            </a:extLst>
          </p:cNvPr>
          <p:cNvSpPr>
            <a:spLocks noGrp="1"/>
          </p:cNvSpPr>
          <p:nvPr>
            <p:ph type="title"/>
          </p:nvPr>
        </p:nvSpPr>
        <p:spPr/>
        <p:txBody>
          <a:bodyPr>
            <a:normAutofit/>
          </a:bodyPr>
          <a:lstStyle/>
          <a:p>
            <a:r>
              <a:rPr lang="en-GB" sz="32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B718050-E5C4-B98D-2865-B00873C8B688}"/>
              </a:ext>
            </a:extLst>
          </p:cNvPr>
          <p:cNvSpPr>
            <a:spLocks noGrp="1"/>
          </p:cNvSpPr>
          <p:nvPr>
            <p:ph idx="1"/>
          </p:nvPr>
        </p:nvSpPr>
        <p:spPr>
          <a:xfrm>
            <a:off x="838200" y="1057835"/>
            <a:ext cx="10515600" cy="5119128"/>
          </a:xfrm>
        </p:spPr>
        <p:txBody>
          <a:bodyPr>
            <a:normAutofit/>
          </a:bodyPr>
          <a:lstStyle/>
          <a:p>
            <a:pPr marL="0" indent="0">
              <a:lnSpc>
                <a:spcPct val="115000"/>
              </a:lnSpc>
              <a:buNone/>
            </a:pPr>
            <a:r>
              <a:rPr lang="en-GB" sz="1800" dirty="0">
                <a:effectLst/>
                <a:latin typeface="Arial" panose="020B0604020202020204" pitchFamily="34" charset="0"/>
                <a:ea typeface="Arial" panose="020B0604020202020204" pitchFamily="34" charset="0"/>
              </a:rPr>
              <a:t>In response to several questions regarding Langley Vale being excluded from the dispersal order, the Inspector explained that this is a historic decision and there is no data to support including LV in the order as it exists to give the Police powers to disperse large crowds gathering, not to actually catch criminals. However, due to the concerns from residents, she has agreed to consider the matter for future years.</a:t>
            </a:r>
          </a:p>
          <a:p>
            <a:pPr marL="0" indent="0">
              <a:lnSpc>
                <a:spcPct val="115000"/>
              </a:lnSpc>
              <a:buNone/>
            </a:pPr>
            <a:r>
              <a:rPr lang="en-GB" sz="1800" b="1" dirty="0">
                <a:effectLst/>
                <a:latin typeface="Arial" panose="020B0604020202020204" pitchFamily="34" charset="0"/>
                <a:ea typeface="Arial" panose="020B0604020202020204" pitchFamily="34" charset="0"/>
              </a:rPr>
              <a:t>Action:  Police</a:t>
            </a:r>
          </a:p>
          <a:p>
            <a:pPr algn="l"/>
            <a:r>
              <a:rPr lang="en-GB" sz="1800" b="0" i="0" dirty="0">
                <a:solidFill>
                  <a:srgbClr val="242424"/>
                </a:solidFill>
                <a:effectLst/>
                <a:latin typeface="Calibri" panose="020F0502020204030204" pitchFamily="34" charset="0"/>
              </a:rPr>
              <a:t>One of the key issues for the residents was the boundary of the temporary dispersal order. Should the proposed Public Space Protection Order (PSPO) be enacted, this would cover Langley Vale and remove the need for the temporary dispersal. </a:t>
            </a:r>
          </a:p>
          <a:p>
            <a:pPr lvl="1"/>
            <a:r>
              <a:rPr lang="en-GB" sz="1400" b="0" i="0" dirty="0">
                <a:solidFill>
                  <a:srgbClr val="242424"/>
                </a:solidFill>
                <a:effectLst/>
                <a:latin typeface="Calibri" panose="020F0502020204030204" pitchFamily="34" charset="0"/>
              </a:rPr>
              <a:t>P</a:t>
            </a:r>
            <a:r>
              <a:rPr lang="en-GB" sz="1400" dirty="0">
                <a:solidFill>
                  <a:srgbClr val="242424"/>
                </a:solidFill>
                <a:latin typeface="Calibri" panose="020F0502020204030204" pitchFamily="34" charset="0"/>
              </a:rPr>
              <a:t>SPO Consultation currently running until 5</a:t>
            </a:r>
            <a:r>
              <a:rPr lang="en-GB" sz="1400" baseline="30000" dirty="0">
                <a:solidFill>
                  <a:srgbClr val="242424"/>
                </a:solidFill>
                <a:latin typeface="Calibri" panose="020F0502020204030204" pitchFamily="34" charset="0"/>
              </a:rPr>
              <a:t>th</a:t>
            </a:r>
            <a:r>
              <a:rPr lang="en-GB" sz="1400" dirty="0">
                <a:solidFill>
                  <a:srgbClr val="242424"/>
                </a:solidFill>
                <a:latin typeface="Calibri" panose="020F0502020204030204" pitchFamily="34" charset="0"/>
              </a:rPr>
              <a:t> January</a:t>
            </a:r>
          </a:p>
          <a:p>
            <a:pPr lvl="1"/>
            <a:r>
              <a:rPr lang="en-GB" sz="1400" b="0" i="0" dirty="0">
                <a:solidFill>
                  <a:srgbClr val="242424"/>
                </a:solidFill>
                <a:effectLst/>
                <a:latin typeface="Calibri" panose="020F0502020204030204" pitchFamily="34" charset="0"/>
              </a:rPr>
              <a:t>Link - https://</a:t>
            </a:r>
            <a:r>
              <a:rPr lang="en-GB" sz="1400" b="0" i="0" dirty="0" err="1">
                <a:solidFill>
                  <a:srgbClr val="242424"/>
                </a:solidFill>
                <a:effectLst/>
                <a:latin typeface="Calibri" panose="020F0502020204030204" pitchFamily="34" charset="0"/>
              </a:rPr>
              <a:t>www.epsom-ewell.gov.uk</a:t>
            </a:r>
            <a:r>
              <a:rPr lang="en-GB" sz="1400" b="0" i="0" dirty="0">
                <a:solidFill>
                  <a:srgbClr val="242424"/>
                </a:solidFill>
                <a:effectLst/>
                <a:latin typeface="Calibri" panose="020F0502020204030204" pitchFamily="34" charset="0"/>
              </a:rPr>
              <a:t>/council/consultations</a:t>
            </a:r>
            <a:endParaRPr lang="en-GB" sz="1800" b="0" i="0" dirty="0">
              <a:solidFill>
                <a:srgbClr val="242424"/>
              </a:solidFill>
              <a:effectLst/>
              <a:latin typeface="Calibri" panose="020F0502020204030204" pitchFamily="34" charset="0"/>
            </a:endParaRPr>
          </a:p>
          <a:p>
            <a:pPr algn="l"/>
            <a:r>
              <a:rPr lang="en-GB" sz="1800" b="0" i="0" dirty="0">
                <a:solidFill>
                  <a:srgbClr val="242424"/>
                </a:solidFill>
                <a:effectLst/>
                <a:latin typeface="Calibri" panose="020F0502020204030204" pitchFamily="34" charset="0"/>
              </a:rPr>
              <a:t>In event that the revised PSPO boundary is not supported then based on the incidents reported last year the temporary dispersal boundary will be extended to include Langley Vale.</a:t>
            </a:r>
          </a:p>
          <a:p>
            <a:pPr algn="l"/>
            <a:r>
              <a:rPr lang="en-GB" sz="1800" b="0" i="0" dirty="0">
                <a:solidFill>
                  <a:srgbClr val="242424"/>
                </a:solidFill>
                <a:effectLst/>
                <a:latin typeface="Calibri" panose="020F0502020204030204" pitchFamily="34" charset="0"/>
              </a:rPr>
              <a:t>Multi agency planning for the Derby is due to start later this month.</a:t>
            </a:r>
          </a:p>
          <a:p>
            <a:pPr marL="0" indent="0">
              <a:lnSpc>
                <a:spcPct val="115000"/>
              </a:lnSpc>
              <a:buNone/>
            </a:pPr>
            <a:endParaRPr lang="en-GB" sz="1800" dirty="0">
              <a:effectLst/>
              <a:latin typeface="Arial" panose="020B0604020202020204" pitchFamily="34" charset="0"/>
              <a:ea typeface="Arial" panose="020B0604020202020204" pitchFamily="34" charset="0"/>
            </a:endParaRPr>
          </a:p>
          <a:p>
            <a:pPr marL="0" indent="0">
              <a:buNone/>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88D5E70A-9A79-1283-D37E-C4D82557E472}"/>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C058AD00-875B-7C3C-BB10-607F4CDD8B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98484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9F552-001D-EFF4-E7CD-38D199F9AF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7085D8-7631-2F11-264E-1346CF11ECBD}"/>
              </a:ext>
            </a:extLst>
          </p:cNvPr>
          <p:cNvSpPr>
            <a:spLocks noGrp="1"/>
          </p:cNvSpPr>
          <p:nvPr>
            <p:ph type="title"/>
          </p:nvPr>
        </p:nvSpPr>
        <p:spPr/>
        <p:txBody>
          <a:bodyPr>
            <a:normAutofit/>
          </a:bodyPr>
          <a:lstStyle/>
          <a:p>
            <a:r>
              <a:rPr lang="en-GB" sz="32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E6933E1-407A-2013-AA5B-33E0C89A6DF0}"/>
              </a:ext>
            </a:extLst>
          </p:cNvPr>
          <p:cNvSpPr>
            <a:spLocks noGrp="1"/>
          </p:cNvSpPr>
          <p:nvPr>
            <p:ph idx="1"/>
          </p:nvPr>
        </p:nvSpPr>
        <p:spPr>
          <a:xfrm>
            <a:off x="838200" y="1057835"/>
            <a:ext cx="10515600" cy="5119128"/>
          </a:xfrm>
        </p:spPr>
        <p:txBody>
          <a:bodyPr>
            <a:normAutofit/>
          </a:bodyPr>
          <a:lstStyle/>
          <a:p>
            <a:pPr marL="0" indent="0">
              <a:lnSpc>
                <a:spcPct val="115000"/>
              </a:lnSpc>
              <a:buNone/>
            </a:pPr>
            <a:r>
              <a:rPr lang="en-GB" sz="1800" dirty="0">
                <a:effectLst/>
                <a:latin typeface="Arial" panose="020B0604020202020204" pitchFamily="34" charset="0"/>
                <a:ea typeface="Arial" panose="020B0604020202020204" pitchFamily="34" charset="0"/>
              </a:rPr>
              <a:t>In response to a question regarding Firearms Licensing, the Inspector explained how an enquiry such as this is usually handled.</a:t>
            </a:r>
          </a:p>
          <a:p>
            <a:pPr marL="0" indent="0">
              <a:lnSpc>
                <a:spcPct val="115000"/>
              </a:lnSpc>
              <a:buNone/>
            </a:pPr>
            <a:r>
              <a:rPr lang="en-GB" sz="1800" dirty="0">
                <a:effectLst/>
                <a:latin typeface="Arial" panose="020B0604020202020204" pitchFamily="34" charset="0"/>
                <a:ea typeface="Arial" panose="020B0604020202020204" pitchFamily="34" charset="0"/>
              </a:rPr>
              <a:t>A further question relating to a 999 call that had been made, mentioning gunshots heard was answered by the Inspector. She could not explain why the resident had been told that there were no personnel available to visit the area. She went on to explain how the system works and has taken away this concern to further investigate and look at the call in question personally.</a:t>
            </a:r>
          </a:p>
          <a:p>
            <a:pPr marL="0" indent="0">
              <a:lnSpc>
                <a:spcPct val="115000"/>
              </a:lnSpc>
              <a:buNone/>
            </a:pPr>
            <a:r>
              <a:rPr lang="en-GB" sz="1800" dirty="0">
                <a:effectLst/>
                <a:latin typeface="Arial" panose="020B0604020202020204" pitchFamily="34" charset="0"/>
                <a:ea typeface="Arial" panose="020B0604020202020204" pitchFamily="34" charset="0"/>
              </a:rPr>
              <a:t>Several residents questioned why the Police response had not included looking for the alleged perpetrators at the traveller site. The Inspector explained that the Police had no </a:t>
            </a:r>
            <a:r>
              <a:rPr lang="en-GB" sz="1800" i="1" dirty="0">
                <a:effectLst/>
                <a:latin typeface="Arial" panose="020B0604020202020204" pitchFamily="34" charset="0"/>
                <a:ea typeface="Arial" panose="020B0604020202020204" pitchFamily="34" charset="0"/>
              </a:rPr>
              <a:t>named suspect</a:t>
            </a:r>
            <a:r>
              <a:rPr lang="en-GB" sz="1800" dirty="0">
                <a:effectLst/>
                <a:latin typeface="Arial" panose="020B0604020202020204" pitchFamily="34" charset="0"/>
                <a:ea typeface="Arial" panose="020B0604020202020204" pitchFamily="34" charset="0"/>
              </a:rPr>
              <a:t> and </a:t>
            </a:r>
            <a:r>
              <a:rPr lang="en-GB" sz="1800" i="1" dirty="0">
                <a:effectLst/>
                <a:latin typeface="Arial" panose="020B0604020202020204" pitchFamily="34" charset="0"/>
                <a:ea typeface="Arial" panose="020B0604020202020204" pitchFamily="34" charset="0"/>
              </a:rPr>
              <a:t>no witnesses</a:t>
            </a:r>
            <a:r>
              <a:rPr lang="en-GB" sz="1800" dirty="0">
                <a:effectLst/>
                <a:latin typeface="Arial" panose="020B0604020202020204" pitchFamily="34" charset="0"/>
                <a:ea typeface="Arial" panose="020B0604020202020204" pitchFamily="34" charset="0"/>
              </a:rPr>
              <a:t>. It would therefore be considered a weak case as it was third-party information. A resident challenged this response saying that the alleged perpetrator was wearing a plaster cast on his arm and that this had been reported by more than one resident.</a:t>
            </a:r>
          </a:p>
          <a:p>
            <a:pPr marL="0" indent="0">
              <a:buNone/>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50EC3578-E183-9C74-038B-DA07705B512E}"/>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3CF1FC5A-557F-BE7A-4FCE-6675ED2F27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086738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601FD-E206-932F-F16D-07FF65091F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02C128-B617-EB7C-4B2A-CD20FEFFC7A9}"/>
              </a:ext>
            </a:extLst>
          </p:cNvPr>
          <p:cNvSpPr>
            <a:spLocks noGrp="1"/>
          </p:cNvSpPr>
          <p:nvPr>
            <p:ph type="title"/>
          </p:nvPr>
        </p:nvSpPr>
        <p:spPr/>
        <p:txBody>
          <a:bodyPr>
            <a:normAutofit/>
          </a:bodyPr>
          <a:lstStyle/>
          <a:p>
            <a:r>
              <a:rPr lang="en-GB" sz="32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8D0533E-C247-4205-1CE5-9CA12C8CC3D9}"/>
              </a:ext>
            </a:extLst>
          </p:cNvPr>
          <p:cNvSpPr>
            <a:spLocks noGrp="1"/>
          </p:cNvSpPr>
          <p:nvPr>
            <p:ph idx="1"/>
          </p:nvPr>
        </p:nvSpPr>
        <p:spPr>
          <a:xfrm>
            <a:off x="838200" y="1057835"/>
            <a:ext cx="10515600" cy="5119128"/>
          </a:xfrm>
        </p:spPr>
        <p:txBody>
          <a:bodyPr>
            <a:normAutofit/>
          </a:bodyPr>
          <a:lstStyle/>
          <a:p>
            <a:pPr marL="0" indent="0">
              <a:lnSpc>
                <a:spcPct val="115000"/>
              </a:lnSpc>
              <a:buNone/>
            </a:pPr>
            <a:r>
              <a:rPr lang="en-GB" sz="1800" dirty="0">
                <a:effectLst/>
                <a:latin typeface="Arial" panose="020B0604020202020204" pitchFamily="34" charset="0"/>
                <a:ea typeface="Arial" panose="020B0604020202020204" pitchFamily="34" charset="0"/>
              </a:rPr>
              <a:t>A resident had asked a question about any plans the Jockey Club may have to better protect Langley Vale residents in future years.</a:t>
            </a:r>
          </a:p>
          <a:p>
            <a:pPr marL="0" indent="0">
              <a:lnSpc>
                <a:spcPct val="115000"/>
              </a:lnSpc>
              <a:buNone/>
            </a:pPr>
            <a:r>
              <a:rPr lang="en-GB" sz="1800" dirty="0">
                <a:effectLst/>
                <a:latin typeface="Arial" panose="020B0604020202020204" pitchFamily="34" charset="0"/>
                <a:ea typeface="Arial" panose="020B0604020202020204" pitchFamily="34" charset="0"/>
              </a:rPr>
              <a:t>Tom </a:t>
            </a:r>
            <a:r>
              <a:rPr lang="en-GB" sz="1800" dirty="0" err="1">
                <a:effectLst/>
                <a:latin typeface="Arial" panose="020B0604020202020204" pitchFamily="34" charset="0"/>
                <a:ea typeface="Arial" panose="020B0604020202020204" pitchFamily="34" charset="0"/>
              </a:rPr>
              <a:t>Sammes</a:t>
            </a:r>
            <a:r>
              <a:rPr lang="en-GB" sz="1800" dirty="0">
                <a:effectLst/>
                <a:latin typeface="Arial" panose="020B0604020202020204" pitchFamily="34" charset="0"/>
                <a:ea typeface="Arial" panose="020B0604020202020204" pitchFamily="34" charset="0"/>
              </a:rPr>
              <a:t> explained that their debrief is still in process. He emphasised that the Jockey Club are keen to improve things going forward and that there will be improvements offered for next year’s Derby. He reassured residents that all comments about this year’s difficulties will be actioned. He went on to say that the week-long Derby Festival idea is, at the moment, an aspiration rather than set in stone.</a:t>
            </a:r>
          </a:p>
          <a:p>
            <a:pPr marL="0" indent="0">
              <a:lnSpc>
                <a:spcPct val="115000"/>
              </a:lnSpc>
              <a:buNone/>
            </a:pPr>
            <a:r>
              <a:rPr lang="en-GB" sz="1800" b="1" dirty="0">
                <a:effectLst/>
                <a:latin typeface="Arial" panose="020B0604020202020204" pitchFamily="34" charset="0"/>
                <a:ea typeface="Arial" panose="020B0604020202020204" pitchFamily="34" charset="0"/>
              </a:rPr>
              <a:t>Action:  Jockey Club</a:t>
            </a:r>
            <a:endParaRPr lang="en-GB" sz="1800" dirty="0">
              <a:effectLst/>
              <a:latin typeface="Arial" panose="020B0604020202020204" pitchFamily="34" charset="0"/>
              <a:ea typeface="Arial" panose="020B0604020202020204" pitchFamily="34" charset="0"/>
            </a:endParaRPr>
          </a:p>
          <a:p>
            <a:pPr marL="0" indent="0">
              <a:buNone/>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71936724-4A8D-3715-D500-4A6FAE386836}"/>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B19BA46F-C72B-14AE-5110-90242B5E0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3565442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03D92-C906-9A67-E8F4-29C8751FA2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BF4BF3-61FD-4CF8-A84A-B005412B74FD}"/>
              </a:ext>
            </a:extLst>
          </p:cNvPr>
          <p:cNvSpPr>
            <a:spLocks noGrp="1"/>
          </p:cNvSpPr>
          <p:nvPr>
            <p:ph type="title"/>
          </p:nvPr>
        </p:nvSpPr>
        <p:spPr/>
        <p:txBody>
          <a:bodyPr>
            <a:normAutofit/>
          </a:bodyPr>
          <a:lstStyle/>
          <a:p>
            <a:r>
              <a:rPr lang="en-GB" sz="32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85C539B-733E-8187-687D-3522B3D07EC0}"/>
              </a:ext>
            </a:extLst>
          </p:cNvPr>
          <p:cNvSpPr>
            <a:spLocks noGrp="1"/>
          </p:cNvSpPr>
          <p:nvPr>
            <p:ph idx="1"/>
          </p:nvPr>
        </p:nvSpPr>
        <p:spPr>
          <a:xfrm>
            <a:off x="838200" y="1057835"/>
            <a:ext cx="10515600" cy="5119128"/>
          </a:xfrm>
        </p:spPr>
        <p:txBody>
          <a:bodyPr>
            <a:normAutofit/>
          </a:bodyPr>
          <a:lstStyle/>
          <a:p>
            <a:pPr marL="0" indent="0">
              <a:buNone/>
            </a:pPr>
            <a:r>
              <a:rPr lang="en-GB" sz="1800" dirty="0">
                <a:effectLst/>
                <a:latin typeface="Arial" panose="020B0604020202020204" pitchFamily="34" charset="0"/>
                <a:ea typeface="Arial" panose="020B0604020202020204" pitchFamily="34" charset="0"/>
              </a:rPr>
              <a:t>In response to a resident setting out how vulnerable her family feel each year around the Derby Festival.</a:t>
            </a:r>
          </a:p>
          <a:p>
            <a:pPr marL="0" indent="0">
              <a:buNone/>
            </a:pPr>
            <a:r>
              <a:rPr lang="en-GB" sz="1800" dirty="0">
                <a:effectLst/>
                <a:latin typeface="Arial" panose="020B0604020202020204" pitchFamily="34" charset="0"/>
                <a:ea typeface="Arial" panose="020B0604020202020204" pitchFamily="34" charset="0"/>
              </a:rPr>
              <a:t>Tom </a:t>
            </a:r>
            <a:r>
              <a:rPr lang="en-GB" sz="1800" dirty="0" err="1">
                <a:effectLst/>
                <a:latin typeface="Arial" panose="020B0604020202020204" pitchFamily="34" charset="0"/>
                <a:ea typeface="Arial" panose="020B0604020202020204" pitchFamily="34" charset="0"/>
              </a:rPr>
              <a:t>Sammes</a:t>
            </a:r>
            <a:r>
              <a:rPr lang="en-GB" sz="1800" dirty="0">
                <a:effectLst/>
                <a:latin typeface="Arial" panose="020B0604020202020204" pitchFamily="34" charset="0"/>
                <a:ea typeface="Arial" panose="020B0604020202020204" pitchFamily="34" charset="0"/>
              </a:rPr>
              <a:t> reassured the meeting that he is 100% committed to embracing Langley Vale and improving plans for the future. </a:t>
            </a:r>
          </a:p>
          <a:p>
            <a:pPr marL="0" indent="0">
              <a:buNone/>
            </a:pPr>
            <a:r>
              <a:rPr lang="en-GB" sz="1800" dirty="0">
                <a:effectLst/>
                <a:latin typeface="Arial" panose="020B0604020202020204" pitchFamily="34" charset="0"/>
                <a:ea typeface="Arial" panose="020B0604020202020204" pitchFamily="34" charset="0"/>
              </a:rPr>
              <a:t>He pointed out that residents should have had better access to the viewing points this year as there was no need for all the additional fencing that had been required last year.</a:t>
            </a:r>
          </a:p>
          <a:p>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Footer Placeholder 3">
            <a:extLst>
              <a:ext uri="{FF2B5EF4-FFF2-40B4-BE49-F238E27FC236}">
                <a16:creationId xmlns:a16="http://schemas.microsoft.com/office/drawing/2014/main" id="{13D240FF-A992-9C06-BE9A-CDEF7CC924D9}"/>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47CBBD89-068D-3132-7081-F76140426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24780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40AB8-34AC-DA37-F2A6-68E32B38D4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1B0839-AB13-0DD8-D1E0-592E95A750BE}"/>
              </a:ext>
            </a:extLst>
          </p:cNvPr>
          <p:cNvSpPr>
            <a:spLocks noGrp="1"/>
          </p:cNvSpPr>
          <p:nvPr>
            <p:ph type="title"/>
          </p:nvPr>
        </p:nvSpPr>
        <p:spPr/>
        <p:txBody>
          <a:bodyPr>
            <a:normAutofit/>
          </a:bodyPr>
          <a:lstStyle/>
          <a:p>
            <a:r>
              <a:rPr lang="en-GB" sz="3200" b="1" kern="100" dirty="0">
                <a:solidFill>
                  <a:srgbClr val="26282A"/>
                </a:solidFill>
                <a:effectLst/>
                <a:latin typeface="Helvetica" panose="020B0604020202020204" pitchFamily="34" charset="0"/>
                <a:ea typeface="Aptos" panose="020B0004020202020204" pitchFamily="34" charset="0"/>
                <a:cs typeface="Times New Roman" panose="02020603050405020304" pitchFamily="18" charset="0"/>
              </a:rPr>
              <a:t>2. Review previous minutes and actions – cont.</a:t>
            </a:r>
            <a:br>
              <a:rPr lang="en-GB" sz="5400" kern="100" dirty="0">
                <a:effectLst/>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877978DE-024F-88FE-7334-1BF16EBF31BD}"/>
              </a:ext>
            </a:extLst>
          </p:cNvPr>
          <p:cNvSpPr>
            <a:spLocks noGrp="1"/>
          </p:cNvSpPr>
          <p:nvPr>
            <p:ph idx="1"/>
          </p:nvPr>
        </p:nvSpPr>
        <p:spPr>
          <a:xfrm>
            <a:off x="838200" y="1057835"/>
            <a:ext cx="10515600" cy="5119128"/>
          </a:xfrm>
        </p:spPr>
        <p:txBody>
          <a:bodyPr>
            <a:normAutofit/>
          </a:bodyPr>
          <a:lstStyle/>
          <a:p>
            <a:pPr marL="0" indent="0">
              <a:lnSpc>
                <a:spcPct val="115000"/>
              </a:lnSpc>
              <a:buNone/>
            </a:pPr>
            <a:r>
              <a:rPr lang="en-GB" sz="1800" dirty="0">
                <a:effectLst/>
                <a:latin typeface="Arial" panose="020B0604020202020204" pitchFamily="34" charset="0"/>
                <a:ea typeface="Arial" panose="020B0604020202020204" pitchFamily="34" charset="0"/>
              </a:rPr>
              <a:t>In response to a question about whether or not the travelling community are invited to the Derby Festival.</a:t>
            </a:r>
          </a:p>
          <a:p>
            <a:pPr marL="0" indent="0">
              <a:lnSpc>
                <a:spcPct val="115000"/>
              </a:lnSpc>
              <a:buNone/>
            </a:pPr>
            <a:r>
              <a:rPr lang="en-GB" sz="1800" dirty="0">
                <a:effectLst/>
                <a:latin typeface="Arial" panose="020B0604020202020204" pitchFamily="34" charset="0"/>
                <a:ea typeface="Arial" panose="020B0604020202020204" pitchFamily="34" charset="0"/>
              </a:rPr>
              <a:t>Cllr McCormick explained their rights under the Act of Parliament which currently governs Epsom &amp; Walton Downs. He further explained that he feels (as Chair of Epsom &amp; Walton Downs Conservators) meetings must be held before the Derby each year with all stakeholders, including representatives from the travelling community in attendance. He has taken this away as an action point to reinstate these meetings that have not happened for several years.</a:t>
            </a:r>
          </a:p>
          <a:p>
            <a:pPr marL="0" indent="0">
              <a:lnSpc>
                <a:spcPct val="115000"/>
              </a:lnSpc>
              <a:buNone/>
            </a:pPr>
            <a:r>
              <a:rPr lang="en-GB" sz="1800" dirty="0">
                <a:effectLst/>
                <a:latin typeface="Arial" panose="020B0604020202020204" pitchFamily="34" charset="0"/>
                <a:ea typeface="Arial" panose="020B0604020202020204" pitchFamily="34" charset="0"/>
              </a:rPr>
              <a:t> </a:t>
            </a:r>
            <a:r>
              <a:rPr lang="en-GB" sz="1800" b="1" dirty="0">
                <a:effectLst/>
                <a:latin typeface="Arial" panose="020B0604020202020204" pitchFamily="34" charset="0"/>
                <a:ea typeface="Arial" panose="020B0604020202020204" pitchFamily="34" charset="0"/>
              </a:rPr>
              <a:t>Action:  Cllr McCormick</a:t>
            </a:r>
            <a:endParaRPr lang="en-GB" sz="1800" dirty="0">
              <a:effectLst/>
              <a:latin typeface="Arial" panose="020B0604020202020204" pitchFamily="34" charset="0"/>
              <a:ea typeface="Arial" panose="020B0604020202020204" pitchFamily="34" charset="0"/>
            </a:endParaRPr>
          </a:p>
          <a:p>
            <a:r>
              <a:rPr lang="en-GB" sz="1800" kern="100" dirty="0">
                <a:effectLst/>
                <a:latin typeface="Aptos" panose="020B0004020202020204" pitchFamily="34" charset="0"/>
                <a:ea typeface="Aptos" panose="020B0004020202020204" pitchFamily="34" charset="0"/>
                <a:cs typeface="Times New Roman" panose="02020603050405020304" pitchFamily="18" charset="0"/>
              </a:rPr>
              <a:t>Engagement meetings to be reinstated.</a:t>
            </a:r>
          </a:p>
          <a:p>
            <a:endParaRPr lang="en-GB" dirty="0"/>
          </a:p>
        </p:txBody>
      </p:sp>
      <p:sp>
        <p:nvSpPr>
          <p:cNvPr id="4" name="Footer Placeholder 3">
            <a:extLst>
              <a:ext uri="{FF2B5EF4-FFF2-40B4-BE49-F238E27FC236}">
                <a16:creationId xmlns:a16="http://schemas.microsoft.com/office/drawing/2014/main" id="{B48CA406-713D-4E6C-ADDC-738385E9D650}"/>
              </a:ext>
            </a:extLst>
          </p:cNvPr>
          <p:cNvSpPr>
            <a:spLocks noGrp="1"/>
          </p:cNvSpPr>
          <p:nvPr>
            <p:ph type="ftr" sz="quarter" idx="11"/>
          </p:nvPr>
        </p:nvSpPr>
        <p:spPr>
          <a:xfrm>
            <a:off x="0" y="6356350"/>
            <a:ext cx="11474824" cy="365125"/>
          </a:xfrm>
        </p:spPr>
        <p:txBody>
          <a:bodyPr/>
          <a:lstStyle/>
          <a:p>
            <a:r>
              <a:rPr lang="en-GB" dirty="0"/>
              <a:t>Organised and Coordinated by Woodcote (Epsom) Residents Society (WERS)</a:t>
            </a:r>
          </a:p>
        </p:txBody>
      </p:sp>
      <p:pic>
        <p:nvPicPr>
          <p:cNvPr id="5" name="Picture 4" descr="A drawing of a building">
            <a:extLst>
              <a:ext uri="{FF2B5EF4-FFF2-40B4-BE49-F238E27FC236}">
                <a16:creationId xmlns:a16="http://schemas.microsoft.com/office/drawing/2014/main" id="{E6E6991F-9298-DE0B-A3C1-A217DEC572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4082" y="5534782"/>
            <a:ext cx="3843608" cy="1242536"/>
          </a:xfrm>
          <a:prstGeom prst="rect">
            <a:avLst/>
          </a:prstGeom>
        </p:spPr>
      </p:pic>
    </p:spTree>
    <p:extLst>
      <p:ext uri="{BB962C8B-B14F-4D97-AF65-F5344CB8AC3E}">
        <p14:creationId xmlns:p14="http://schemas.microsoft.com/office/powerpoint/2010/main" val="1410300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252</TotalTime>
  <Words>2219</Words>
  <Application>Microsoft Office PowerPoint</Application>
  <PresentationFormat>Widescreen</PresentationFormat>
  <Paragraphs>134</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Aptos Display</vt:lpstr>
      <vt:lpstr>Arial</vt:lpstr>
      <vt:lpstr>Calibri</vt:lpstr>
      <vt:lpstr>Helvetica</vt:lpstr>
      <vt:lpstr>Symbol</vt:lpstr>
      <vt:lpstr>Office Theme</vt:lpstr>
      <vt:lpstr>Epsom Derby Festival Q&amp;A follow-up session   Friday 13th December 2024 at 7:00pm   Place:  Langley Vale Village Hall</vt:lpstr>
      <vt:lpstr>PowerPoint Presentation</vt:lpstr>
      <vt:lpstr>1. Welcome, Intros/Aim of meeting</vt:lpstr>
      <vt:lpstr>2. Review previous minutes and actions </vt:lpstr>
      <vt:lpstr>2. Review previous minutes and actions – cont. </vt:lpstr>
      <vt:lpstr>2. Review previous minutes and actions – cont. </vt:lpstr>
      <vt:lpstr>2. Review previous minutes and actions – cont. </vt:lpstr>
      <vt:lpstr>2. Review previous minutes and actions – cont. </vt:lpstr>
      <vt:lpstr>2. Review previous minutes and actions – cont. </vt:lpstr>
      <vt:lpstr>3. Next steps into 2025 and moving forward </vt:lpstr>
      <vt:lpstr>3. Next steps into 2025 and moving forward </vt:lpstr>
      <vt:lpstr>3. Next steps into 2025 and moving forward </vt:lpstr>
      <vt:lpstr>3. Next steps into 2025 and moving forward </vt:lpstr>
      <vt:lpstr>3. Next steps into 2025 and moving forward </vt:lpstr>
      <vt:lpstr>4. Any Other Business </vt:lpstr>
      <vt:lpstr>5. Thanks and dates of next meetings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Steven McCormick</dc:creator>
  <cp:lastModifiedBy>Jane Clarke</cp:lastModifiedBy>
  <cp:revision>5</cp:revision>
  <dcterms:created xsi:type="dcterms:W3CDTF">2024-07-12T12:31:09Z</dcterms:created>
  <dcterms:modified xsi:type="dcterms:W3CDTF">2024-12-14T16:49:40Z</dcterms:modified>
</cp:coreProperties>
</file>